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Microsoft_Equation1.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7"/>
  </p:notesMasterIdLst>
  <p:sldIdLst>
    <p:sldId id="256" r:id="rId2"/>
    <p:sldId id="304" r:id="rId3"/>
    <p:sldId id="461" r:id="rId4"/>
    <p:sldId id="295" r:id="rId5"/>
    <p:sldId id="262" r:id="rId6"/>
    <p:sldId id="306" r:id="rId7"/>
    <p:sldId id="296" r:id="rId8"/>
    <p:sldId id="341" r:id="rId9"/>
    <p:sldId id="471" r:id="rId10"/>
    <p:sldId id="263" r:id="rId11"/>
    <p:sldId id="377" r:id="rId12"/>
    <p:sldId id="314" r:id="rId13"/>
    <p:sldId id="481" r:id="rId14"/>
    <p:sldId id="383" r:id="rId15"/>
    <p:sldId id="385" r:id="rId16"/>
    <p:sldId id="386" r:id="rId17"/>
    <p:sldId id="389" r:id="rId18"/>
    <p:sldId id="391" r:id="rId19"/>
    <p:sldId id="392" r:id="rId20"/>
    <p:sldId id="393" r:id="rId21"/>
    <p:sldId id="473" r:id="rId22"/>
    <p:sldId id="395" r:id="rId23"/>
    <p:sldId id="315" r:id="rId24"/>
    <p:sldId id="496" r:id="rId25"/>
    <p:sldId id="474" r:id="rId26"/>
    <p:sldId id="399" r:id="rId27"/>
    <p:sldId id="406" r:id="rId28"/>
    <p:sldId id="412" r:id="rId29"/>
    <p:sldId id="407" r:id="rId30"/>
    <p:sldId id="408" r:id="rId31"/>
    <p:sldId id="409" r:id="rId32"/>
    <p:sldId id="410" r:id="rId33"/>
    <p:sldId id="411" r:id="rId34"/>
    <p:sldId id="413" r:id="rId35"/>
    <p:sldId id="415" r:id="rId36"/>
    <p:sldId id="416" r:id="rId37"/>
    <p:sldId id="466" r:id="rId38"/>
    <p:sldId id="465" r:id="rId39"/>
    <p:sldId id="482" r:id="rId40"/>
    <p:sldId id="422" r:id="rId41"/>
    <p:sldId id="423" r:id="rId42"/>
    <p:sldId id="425" r:id="rId43"/>
    <p:sldId id="426" r:id="rId44"/>
    <p:sldId id="427" r:id="rId45"/>
    <p:sldId id="429" r:id="rId46"/>
    <p:sldId id="434" r:id="rId47"/>
    <p:sldId id="435" r:id="rId48"/>
    <p:sldId id="460" r:id="rId49"/>
    <p:sldId id="484" r:id="rId50"/>
    <p:sldId id="485" r:id="rId51"/>
    <p:sldId id="486" r:id="rId52"/>
    <p:sldId id="487" r:id="rId53"/>
    <p:sldId id="488" r:id="rId54"/>
    <p:sldId id="489" r:id="rId55"/>
    <p:sldId id="490" r:id="rId56"/>
    <p:sldId id="491" r:id="rId57"/>
    <p:sldId id="494" r:id="rId58"/>
    <p:sldId id="476" r:id="rId59"/>
    <p:sldId id="493" r:id="rId60"/>
    <p:sldId id="479" r:id="rId61"/>
    <p:sldId id="478" r:id="rId62"/>
    <p:sldId id="457" r:id="rId63"/>
    <p:sldId id="497" r:id="rId64"/>
    <p:sldId id="498" r:id="rId65"/>
    <p:sldId id="499"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1" d="100"/>
          <a:sy n="111" d="100"/>
        </p:scale>
        <p:origin x="-1576"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printerSettings" Target="printerSettings/printerSettings1.bin"/><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 Id="rId2"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 Id="rId2"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F30A23-6CC3-1942-BF0A-313759E86CD1}" type="datetimeFigureOut">
              <a:rPr lang="en-US" smtClean="0"/>
              <a:t>7/7/15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3FEDA46-507F-7D46-AF55-8209286A22F0}" type="slidenum">
              <a:rPr lang="en-US" smtClean="0"/>
              <a:t>‹#›</a:t>
            </a:fld>
            <a:endParaRPr lang="en-US"/>
          </a:p>
        </p:txBody>
      </p:sp>
    </p:spTree>
    <p:extLst>
      <p:ext uri="{BB962C8B-B14F-4D97-AF65-F5344CB8AC3E}">
        <p14:creationId xmlns:p14="http://schemas.microsoft.com/office/powerpoint/2010/main" val="17486774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EC535F8-0270-2C4F-B95B-D503524174FB}" type="slidenum">
              <a:rPr lang="en-US" smtClean="0"/>
              <a:pPr/>
              <a:t>18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AC3BF0-76C1-804F-97DA-3065FE11BFA6}" type="datetimeFigureOut">
              <a:rPr lang="en-US" smtClean="0"/>
              <a:pPr/>
              <a:t>7/7/15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5032E1-6023-CA49-9236-E7A74AFD7BC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AC3BF0-76C1-804F-97DA-3065FE11BFA6}" type="datetimeFigureOut">
              <a:rPr lang="en-US" smtClean="0"/>
              <a:pPr/>
              <a:t>7/7/15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5032E1-6023-CA49-9236-E7A74AFD7BC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AC3BF0-76C1-804F-97DA-3065FE11BFA6}" type="datetimeFigureOut">
              <a:rPr lang="en-US" smtClean="0"/>
              <a:pPr/>
              <a:t>7/7/15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5032E1-6023-CA49-9236-E7A74AFD7BC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AC3BF0-76C1-804F-97DA-3065FE11BFA6}" type="datetimeFigureOut">
              <a:rPr lang="en-US" smtClean="0"/>
              <a:pPr/>
              <a:t>7/7/15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5032E1-6023-CA49-9236-E7A74AFD7BC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AC3BF0-76C1-804F-97DA-3065FE11BFA6}" type="datetimeFigureOut">
              <a:rPr lang="en-US" smtClean="0"/>
              <a:pPr/>
              <a:t>7/7/15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5032E1-6023-CA49-9236-E7A74AFD7BC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AC3BF0-76C1-804F-97DA-3065FE11BFA6}" type="datetimeFigureOut">
              <a:rPr lang="en-US" smtClean="0"/>
              <a:pPr/>
              <a:t>7/7/15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5032E1-6023-CA49-9236-E7A74AFD7BC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AC3BF0-76C1-804F-97DA-3065FE11BFA6}" type="datetimeFigureOut">
              <a:rPr lang="en-US" smtClean="0"/>
              <a:pPr/>
              <a:t>7/7/15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5032E1-6023-CA49-9236-E7A74AFD7BC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AC3BF0-76C1-804F-97DA-3065FE11BFA6}" type="datetimeFigureOut">
              <a:rPr lang="en-US" smtClean="0"/>
              <a:pPr/>
              <a:t>7/7/15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5032E1-6023-CA49-9236-E7A74AFD7BC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AC3BF0-76C1-804F-97DA-3065FE11BFA6}" type="datetimeFigureOut">
              <a:rPr lang="en-US" smtClean="0"/>
              <a:pPr/>
              <a:t>7/7/15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5032E1-6023-CA49-9236-E7A74AFD7BC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AC3BF0-76C1-804F-97DA-3065FE11BFA6}" type="datetimeFigureOut">
              <a:rPr lang="en-US" smtClean="0"/>
              <a:pPr/>
              <a:t>7/7/15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5032E1-6023-CA49-9236-E7A74AFD7BC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AC3BF0-76C1-804F-97DA-3065FE11BFA6}" type="datetimeFigureOut">
              <a:rPr lang="en-US" smtClean="0"/>
              <a:pPr/>
              <a:t>7/7/15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5032E1-6023-CA49-9236-E7A74AFD7BC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AC3BF0-76C1-804F-97DA-3065FE11BFA6}" type="datetimeFigureOut">
              <a:rPr lang="en-US" smtClean="0"/>
              <a:pPr/>
              <a:t>7/7/15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5032E1-6023-CA49-9236-E7A74AFD7BC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0.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3.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18.emf"/><Relationship Id="rId5" Type="http://schemas.openxmlformats.org/officeDocument/2006/relationships/oleObject" Target="../embeddings/oleObject4.bin"/><Relationship Id="rId6" Type="http://schemas.openxmlformats.org/officeDocument/2006/relationships/image" Target="../media/image19.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23.emf"/><Relationship Id="rId5" Type="http://schemas.openxmlformats.org/officeDocument/2006/relationships/oleObject" Target="../embeddings/oleObject6.bin"/><Relationship Id="rId6" Type="http://schemas.openxmlformats.org/officeDocument/2006/relationships/image" Target="../media/image24.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hapmap.ncbi.nlm.nih.gov/" TargetMode="External"/><Relationship Id="rId3" Type="http://schemas.openxmlformats.org/officeDocument/2006/relationships/hyperlink" Target="http://www.1000genomes.org/"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65.xml.rels><?xml version="1.0" encoding="UTF-8" standalone="yes"?>
<Relationships xmlns="http://schemas.openxmlformats.org/package/2006/relationships"><Relationship Id="rId3" Type="http://schemas.openxmlformats.org/officeDocument/2006/relationships/oleObject" Target="../embeddings/Microsoft_Equation1.bin"/><Relationship Id="rId4" Type="http://schemas.openxmlformats.org/officeDocument/2006/relationships/image" Target="../media/image30.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dirty="0" smtClean="0"/>
              <a:t>Statistical Methods for Genomics</a:t>
            </a:r>
            <a:br>
              <a:rPr lang="en-US" sz="3200" dirty="0" smtClean="0"/>
            </a:br>
            <a:r>
              <a:rPr lang="en-US" sz="3200" dirty="0" smtClean="0"/>
              <a:t>Part 1: GWAS</a:t>
            </a:r>
            <a:endParaRPr lang="en-US" sz="32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Early Genetic Mapping Efforts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Linkage analysis is an early statistical method to identify disease genes. Linkage uses marker data on individuals in families/pedigrees: study patterns of co-inheritance of the marker and the disease throughout the pedigree. </a:t>
            </a:r>
          </a:p>
          <a:p>
            <a:r>
              <a:rPr lang="en-US" dirty="0" smtClean="0"/>
              <a:t>Linkage has been successful for Cystic fibrosis, Huntington’s disease (</a:t>
            </a:r>
            <a:r>
              <a:rPr lang="en-US" dirty="0" err="1" smtClean="0"/>
              <a:t>Mendelian</a:t>
            </a:r>
            <a:r>
              <a:rPr lang="en-US" dirty="0" smtClean="0"/>
              <a:t> diseases)</a:t>
            </a:r>
          </a:p>
          <a:p>
            <a:r>
              <a:rPr lang="en-US" dirty="0" smtClean="0"/>
              <a:t>Rare variants underlying early onset of Alzheimer’s disease</a:t>
            </a:r>
          </a:p>
          <a:p>
            <a:r>
              <a:rPr lang="en-US" dirty="0" smtClean="0"/>
              <a:t>Linkage analysis has been less successful for complex traits, mostly due to reduced power for identifying variants of low effect, and reduced segregation of disease and any particular marker.</a:t>
            </a:r>
          </a:p>
          <a:p>
            <a:endParaRPr lang="en-US" dirty="0" smtClean="0"/>
          </a:p>
          <a:p>
            <a:pPr>
              <a:buNone/>
            </a:pP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Association testing</a:t>
            </a:r>
            <a:endParaRPr lang="en-US" dirty="0"/>
          </a:p>
        </p:txBody>
      </p:sp>
      <p:sp>
        <p:nvSpPr>
          <p:cNvPr id="3" name="Content Placeholder 2"/>
          <p:cNvSpPr>
            <a:spLocks noGrp="1"/>
          </p:cNvSpPr>
          <p:nvPr>
            <p:ph idx="1"/>
          </p:nvPr>
        </p:nvSpPr>
        <p:spPr/>
        <p:txBody>
          <a:bodyPr>
            <a:normAutofit/>
          </a:bodyPr>
          <a:lstStyle/>
          <a:p>
            <a:r>
              <a:rPr lang="en-US" dirty="0" smtClean="0"/>
              <a:t>Similar to statistical tests of association in categorical data analysis</a:t>
            </a:r>
          </a:p>
        </p:txBody>
      </p:sp>
    </p:spTree>
    <p:extLst>
      <p:ext uri="{BB962C8B-B14F-4D97-AF65-F5344CB8AC3E}">
        <p14:creationId xmlns:p14="http://schemas.microsoft.com/office/powerpoint/2010/main" val="252677251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 y="274638"/>
            <a:ext cx="9144000" cy="6316662"/>
          </a:xfrm>
          <a:prstGeom prst="rect">
            <a:avLst/>
          </a:prstGeom>
        </p:spPr>
      </p:pic>
    </p:spTree>
    <p:extLst>
      <p:ext uri="{BB962C8B-B14F-4D97-AF65-F5344CB8AC3E}">
        <p14:creationId xmlns:p14="http://schemas.microsoft.com/office/powerpoint/2010/main" val="260404152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Genetic Models</a:t>
            </a:r>
            <a:endParaRPr lang="en-US" dirty="0"/>
          </a:p>
        </p:txBody>
      </p:sp>
      <p:sp>
        <p:nvSpPr>
          <p:cNvPr id="3" name="Content Placeholder 2"/>
          <p:cNvSpPr>
            <a:spLocks noGrp="1"/>
          </p:cNvSpPr>
          <p:nvPr>
            <p:ph idx="1"/>
          </p:nvPr>
        </p:nvSpPr>
        <p:spPr/>
        <p:txBody>
          <a:bodyPr>
            <a:noAutofit/>
          </a:bodyPr>
          <a:lstStyle/>
          <a:p>
            <a:r>
              <a:rPr lang="en-US" sz="1800" dirty="0" smtClean="0"/>
              <a:t>A genetic model describes the relationship (usually probabilistic) between an individual’s genotype and their phenotype or trait Y.</a:t>
            </a:r>
          </a:p>
          <a:p>
            <a:r>
              <a:rPr lang="en-US" sz="1800" dirty="0" smtClean="0"/>
              <a:t>P(Y|G)=penetrance function </a:t>
            </a:r>
          </a:p>
          <a:p>
            <a:r>
              <a:rPr lang="en-US" sz="1800" b="1" dirty="0"/>
              <a:t>Dominant</a:t>
            </a:r>
            <a:r>
              <a:rPr lang="en-US" sz="1800" dirty="0"/>
              <a:t>: P(Y|DD)=P(</a:t>
            </a:r>
            <a:r>
              <a:rPr lang="en-US" sz="1800" dirty="0" err="1"/>
              <a:t>Y|Dd</a:t>
            </a:r>
            <a:r>
              <a:rPr lang="en-US" sz="1800" dirty="0" smtClean="0"/>
              <a:t>)</a:t>
            </a:r>
          </a:p>
          <a:p>
            <a:r>
              <a:rPr lang="en-US" sz="1800" b="1" dirty="0" smtClean="0"/>
              <a:t>Recessive</a:t>
            </a:r>
            <a:r>
              <a:rPr lang="en-US" sz="1800" dirty="0" smtClean="0"/>
              <a:t> </a:t>
            </a:r>
            <a:r>
              <a:rPr lang="en-US" sz="1800" dirty="0"/>
              <a:t>if two copies of disease allele are needed to increase </a:t>
            </a:r>
            <a:r>
              <a:rPr lang="en-US" sz="1800" dirty="0" smtClean="0"/>
              <a:t>risk </a:t>
            </a:r>
          </a:p>
          <a:p>
            <a:r>
              <a:rPr lang="en-US" sz="1800" b="1" dirty="0"/>
              <a:t>A</a:t>
            </a:r>
            <a:r>
              <a:rPr lang="en-US" sz="1800" b="1" dirty="0" smtClean="0"/>
              <a:t>dditive</a:t>
            </a:r>
            <a:r>
              <a:rPr lang="en-US" sz="1800" dirty="0" smtClean="0"/>
              <a:t> </a:t>
            </a:r>
            <a:r>
              <a:rPr lang="en-US" sz="1800" dirty="0"/>
              <a:t>if the penetrance of the heterozygous genotype is midway between the two homozygous</a:t>
            </a:r>
          </a:p>
          <a:p>
            <a:r>
              <a:rPr lang="en-US" sz="1800" dirty="0"/>
              <a:t>The </a:t>
            </a:r>
            <a:r>
              <a:rPr lang="en-US" sz="1800" b="1" dirty="0" err="1"/>
              <a:t>codominant</a:t>
            </a:r>
            <a:r>
              <a:rPr lang="en-US" sz="1800" dirty="0"/>
              <a:t> model is the most general, and makes no assumption on the three </a:t>
            </a:r>
            <a:r>
              <a:rPr lang="en-US" sz="1800" dirty="0" err="1" smtClean="0"/>
              <a:t>penetrances</a:t>
            </a:r>
            <a:endParaRPr lang="en-US" sz="1800" dirty="0" smtClean="0"/>
          </a:p>
          <a:p>
            <a:r>
              <a:rPr lang="en-US" sz="1800" dirty="0"/>
              <a:t>Genetic model: rarely known in </a:t>
            </a:r>
            <a:r>
              <a:rPr lang="en-US" sz="1800" dirty="0" smtClean="0"/>
              <a:t>practice</a:t>
            </a:r>
            <a:endParaRPr lang="en-US" sz="1800" dirty="0"/>
          </a:p>
        </p:txBody>
      </p:sp>
    </p:spTree>
    <p:extLst>
      <p:ext uri="{BB962C8B-B14F-4D97-AF65-F5344CB8AC3E}">
        <p14:creationId xmlns:p14="http://schemas.microsoft.com/office/powerpoint/2010/main" val="231167783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association tests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We are interested in testing for association between a SNP and a trait of interest</a:t>
            </a:r>
          </a:p>
          <a:p>
            <a:r>
              <a:rPr lang="en-US" dirty="0" smtClean="0"/>
              <a:t>SNP: categorical variable with three genotypes</a:t>
            </a:r>
          </a:p>
          <a:p>
            <a:r>
              <a:rPr lang="en-US" dirty="0" smtClean="0"/>
              <a:t>Degree of freedom (DF): </a:t>
            </a:r>
          </a:p>
          <a:p>
            <a:pPr>
              <a:buNone/>
            </a:pPr>
            <a:r>
              <a:rPr lang="en-US" dirty="0" smtClean="0"/>
              <a:t>      -2-DF that compare all three genotypes</a:t>
            </a:r>
          </a:p>
          <a:p>
            <a:pPr>
              <a:buNone/>
            </a:pPr>
            <a:r>
              <a:rPr lang="en-US" dirty="0" smtClean="0"/>
              <a:t>      -1-DF : some assumption (monotonicity) about disease risk and genotype</a:t>
            </a:r>
          </a:p>
          <a:p>
            <a:pPr>
              <a:buNone/>
            </a:pPr>
            <a:r>
              <a:rPr lang="en-US" dirty="0" smtClean="0"/>
              <a:t>          - very popular as they tend to be more powerful         </a:t>
            </a:r>
            <a:endParaRPr lang="en-US" dirty="0"/>
          </a:p>
        </p:txBody>
      </p:sp>
    </p:spTree>
    <p:extLst>
      <p:ext uri="{BB962C8B-B14F-4D97-AF65-F5344CB8AC3E}">
        <p14:creationId xmlns:p14="http://schemas.microsoft.com/office/powerpoint/2010/main" val="10268097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2DF: Association Testing (Co-dominant)</a:t>
            </a:r>
            <a:endParaRPr lang="en-US" dirty="0"/>
          </a:p>
        </p:txBody>
      </p:sp>
      <p:graphicFrame>
        <p:nvGraphicFramePr>
          <p:cNvPr id="4" name="Content Placeholder 3"/>
          <p:cNvGraphicFramePr>
            <a:graphicFrameLocks noGrp="1"/>
          </p:cNvGraphicFramePr>
          <p:nvPr>
            <p:ph idx="1"/>
          </p:nvPr>
        </p:nvGraphicFramePr>
        <p:xfrm>
          <a:off x="457200" y="1600200"/>
          <a:ext cx="8229600" cy="1483360"/>
        </p:xfrm>
        <a:graphic>
          <a:graphicData uri="http://schemas.openxmlformats.org/drawingml/2006/table">
            <a:tbl>
              <a:tblPr firstRow="1" bandRow="1">
                <a:tableStyleId>{5C22544A-7EE6-4342-B048-85BDC9FD1C3A}</a:tableStyleId>
              </a:tblPr>
              <a:tblGrid>
                <a:gridCol w="1645920"/>
                <a:gridCol w="1645920"/>
                <a:gridCol w="1645920"/>
                <a:gridCol w="1645920"/>
                <a:gridCol w="1645920"/>
              </a:tblGrid>
              <a:tr h="370840">
                <a:tc>
                  <a:txBody>
                    <a:bodyPr/>
                    <a:lstStyle/>
                    <a:p>
                      <a:endParaRPr lang="en-US" dirty="0"/>
                    </a:p>
                  </a:txBody>
                  <a:tcPr/>
                </a:tc>
                <a:tc>
                  <a:txBody>
                    <a:bodyPr/>
                    <a:lstStyle/>
                    <a:p>
                      <a:r>
                        <a:rPr lang="en-US" dirty="0" err="1" smtClean="0"/>
                        <a:t>aa</a:t>
                      </a:r>
                      <a:endParaRPr lang="en-US" dirty="0"/>
                    </a:p>
                  </a:txBody>
                  <a:tcPr/>
                </a:tc>
                <a:tc>
                  <a:txBody>
                    <a:bodyPr/>
                    <a:lstStyle/>
                    <a:p>
                      <a:r>
                        <a:rPr lang="en-US" dirty="0" err="1" smtClean="0"/>
                        <a:t>Aa</a:t>
                      </a:r>
                      <a:endParaRPr lang="en-US" dirty="0"/>
                    </a:p>
                  </a:txBody>
                  <a:tcPr/>
                </a:tc>
                <a:tc>
                  <a:txBody>
                    <a:bodyPr/>
                    <a:lstStyle/>
                    <a:p>
                      <a:r>
                        <a:rPr lang="en-US" dirty="0" smtClean="0"/>
                        <a:t>AA</a:t>
                      </a:r>
                      <a:endParaRPr lang="en-US" dirty="0"/>
                    </a:p>
                  </a:txBody>
                  <a:tcPr/>
                </a:tc>
                <a:tc>
                  <a:txBody>
                    <a:bodyPr/>
                    <a:lstStyle/>
                    <a:p>
                      <a:r>
                        <a:rPr lang="en-US" dirty="0" smtClean="0"/>
                        <a:t>Total</a:t>
                      </a:r>
                      <a:endParaRPr lang="en-US" dirty="0"/>
                    </a:p>
                  </a:txBody>
                  <a:tcPr/>
                </a:tc>
              </a:tr>
              <a:tr h="370840">
                <a:tc>
                  <a:txBody>
                    <a:bodyPr/>
                    <a:lstStyle/>
                    <a:p>
                      <a:r>
                        <a:rPr lang="en-US" dirty="0" smtClean="0"/>
                        <a:t>Cases</a:t>
                      </a:r>
                      <a:endParaRPr lang="en-US" dirty="0"/>
                    </a:p>
                  </a:txBody>
                  <a:tcPr/>
                </a:tc>
                <a:tc>
                  <a:txBody>
                    <a:bodyPr/>
                    <a:lstStyle/>
                    <a:p>
                      <a:r>
                        <a:rPr lang="en-US" dirty="0" smtClean="0"/>
                        <a:t>r0</a:t>
                      </a:r>
                      <a:endParaRPr lang="en-US" dirty="0"/>
                    </a:p>
                  </a:txBody>
                  <a:tcPr/>
                </a:tc>
                <a:tc>
                  <a:txBody>
                    <a:bodyPr/>
                    <a:lstStyle/>
                    <a:p>
                      <a:r>
                        <a:rPr lang="en-US" dirty="0" smtClean="0"/>
                        <a:t>r1</a:t>
                      </a:r>
                      <a:endParaRPr lang="en-US" dirty="0"/>
                    </a:p>
                  </a:txBody>
                  <a:tcPr/>
                </a:tc>
                <a:tc>
                  <a:txBody>
                    <a:bodyPr/>
                    <a:lstStyle/>
                    <a:p>
                      <a:r>
                        <a:rPr lang="en-US" dirty="0" smtClean="0"/>
                        <a:t>r2</a:t>
                      </a:r>
                      <a:endParaRPr lang="en-US" dirty="0"/>
                    </a:p>
                  </a:txBody>
                  <a:tcPr/>
                </a:tc>
                <a:tc>
                  <a:txBody>
                    <a:bodyPr/>
                    <a:lstStyle/>
                    <a:p>
                      <a:r>
                        <a:rPr lang="en-US" dirty="0" err="1" smtClean="0"/>
                        <a:t>r</a:t>
                      </a:r>
                      <a:endParaRPr lang="en-US" dirty="0"/>
                    </a:p>
                  </a:txBody>
                  <a:tcPr/>
                </a:tc>
              </a:tr>
              <a:tr h="370840">
                <a:tc>
                  <a:txBody>
                    <a:bodyPr/>
                    <a:lstStyle/>
                    <a:p>
                      <a:r>
                        <a:rPr lang="en-US" dirty="0" smtClean="0"/>
                        <a:t>Controls</a:t>
                      </a:r>
                      <a:endParaRPr lang="en-US" dirty="0"/>
                    </a:p>
                  </a:txBody>
                  <a:tcPr/>
                </a:tc>
                <a:tc>
                  <a:txBody>
                    <a:bodyPr/>
                    <a:lstStyle/>
                    <a:p>
                      <a:r>
                        <a:rPr lang="en-US" dirty="0" smtClean="0"/>
                        <a:t>s0</a:t>
                      </a:r>
                      <a:endParaRPr lang="en-US" dirty="0"/>
                    </a:p>
                  </a:txBody>
                  <a:tcPr/>
                </a:tc>
                <a:tc>
                  <a:txBody>
                    <a:bodyPr/>
                    <a:lstStyle/>
                    <a:p>
                      <a:r>
                        <a:rPr lang="en-US" dirty="0" smtClean="0"/>
                        <a:t>s1</a:t>
                      </a:r>
                      <a:endParaRPr lang="en-US" dirty="0"/>
                    </a:p>
                  </a:txBody>
                  <a:tcPr/>
                </a:tc>
                <a:tc>
                  <a:txBody>
                    <a:bodyPr/>
                    <a:lstStyle/>
                    <a:p>
                      <a:r>
                        <a:rPr lang="en-US" dirty="0" smtClean="0"/>
                        <a:t>s2</a:t>
                      </a:r>
                      <a:endParaRPr lang="en-US" dirty="0"/>
                    </a:p>
                  </a:txBody>
                  <a:tcPr/>
                </a:tc>
                <a:tc>
                  <a:txBody>
                    <a:bodyPr/>
                    <a:lstStyle/>
                    <a:p>
                      <a:r>
                        <a:rPr lang="en-US" dirty="0" err="1" smtClean="0"/>
                        <a:t>s</a:t>
                      </a:r>
                      <a:endParaRPr lang="en-US" dirty="0"/>
                    </a:p>
                  </a:txBody>
                  <a:tcPr/>
                </a:tc>
              </a:tr>
              <a:tr h="370840">
                <a:tc>
                  <a:txBody>
                    <a:bodyPr/>
                    <a:lstStyle/>
                    <a:p>
                      <a:r>
                        <a:rPr lang="en-US" dirty="0" smtClean="0"/>
                        <a:t>Total</a:t>
                      </a:r>
                      <a:endParaRPr lang="en-US" dirty="0"/>
                    </a:p>
                  </a:txBody>
                  <a:tcPr/>
                </a:tc>
                <a:tc>
                  <a:txBody>
                    <a:bodyPr/>
                    <a:lstStyle/>
                    <a:p>
                      <a:r>
                        <a:rPr lang="en-US" dirty="0" smtClean="0"/>
                        <a:t>n0</a:t>
                      </a:r>
                      <a:endParaRPr lang="en-US" dirty="0"/>
                    </a:p>
                  </a:txBody>
                  <a:tcPr/>
                </a:tc>
                <a:tc>
                  <a:txBody>
                    <a:bodyPr/>
                    <a:lstStyle/>
                    <a:p>
                      <a:r>
                        <a:rPr lang="en-US" dirty="0" smtClean="0"/>
                        <a:t>n1</a:t>
                      </a:r>
                      <a:endParaRPr lang="en-US" dirty="0"/>
                    </a:p>
                  </a:txBody>
                  <a:tcPr/>
                </a:tc>
                <a:tc>
                  <a:txBody>
                    <a:bodyPr/>
                    <a:lstStyle/>
                    <a:p>
                      <a:r>
                        <a:rPr lang="en-US" dirty="0" smtClean="0"/>
                        <a:t>n2</a:t>
                      </a:r>
                      <a:endParaRPr lang="en-US" dirty="0"/>
                    </a:p>
                  </a:txBody>
                  <a:tcPr/>
                </a:tc>
                <a:tc>
                  <a:txBody>
                    <a:bodyPr/>
                    <a:lstStyle/>
                    <a:p>
                      <a:r>
                        <a:rPr lang="en-US" dirty="0" err="1" smtClean="0"/>
                        <a:t>n</a:t>
                      </a:r>
                      <a:endParaRPr lang="en-US" dirty="0"/>
                    </a:p>
                  </a:txBody>
                  <a:tcPr/>
                </a:tc>
              </a:tr>
            </a:tbl>
          </a:graphicData>
        </a:graphic>
      </p:graphicFrame>
      <p:sp>
        <p:nvSpPr>
          <p:cNvPr id="5" name="TextBox 4"/>
          <p:cNvSpPr txBox="1"/>
          <p:nvPr/>
        </p:nvSpPr>
        <p:spPr>
          <a:xfrm>
            <a:off x="457200" y="3365500"/>
            <a:ext cx="8229600" cy="3970318"/>
          </a:xfrm>
          <a:prstGeom prst="rect">
            <a:avLst/>
          </a:prstGeom>
          <a:noFill/>
        </p:spPr>
        <p:txBody>
          <a:bodyPr wrap="square" rtlCol="0">
            <a:spAutoFit/>
          </a:bodyPr>
          <a:lstStyle/>
          <a:p>
            <a:r>
              <a:rPr lang="en-US" dirty="0"/>
              <a:t>This is the most general test, when nothing is assumed about the relationship between disease and genotype</a:t>
            </a:r>
          </a:p>
          <a:p>
            <a:endParaRPr lang="en-US" dirty="0" smtClean="0"/>
          </a:p>
          <a:p>
            <a:r>
              <a:rPr lang="en-US" dirty="0" smtClean="0"/>
              <a:t>The co-dominant test:</a:t>
            </a:r>
          </a:p>
          <a:p>
            <a:r>
              <a:rPr lang="en-US" dirty="0" smtClean="0"/>
              <a:t>H0: P(Y=1|AA)=P(Y=1|Aa)=P(Y=1|aa)</a:t>
            </a:r>
          </a:p>
          <a:p>
            <a:r>
              <a:rPr lang="en-US" dirty="0" smtClean="0"/>
              <a:t>H1: At least one inequality holds</a:t>
            </a:r>
          </a:p>
          <a:p>
            <a:endParaRPr lang="en-US" dirty="0" smtClean="0"/>
          </a:p>
          <a:p>
            <a:r>
              <a:rPr lang="en-US" dirty="0" smtClean="0"/>
              <a:t>1 DF tests are more popular: they correspond to </a:t>
            </a:r>
            <a:r>
              <a:rPr lang="en-US" dirty="0" err="1" smtClean="0"/>
              <a:t>Mendelian</a:t>
            </a:r>
            <a:r>
              <a:rPr lang="en-US" dirty="0" smtClean="0"/>
              <a:t> disease models: recessive or dominant, or assume an additive model </a:t>
            </a:r>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29658149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1DF: Recessive and Dominant Tests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19332040"/>
              </p:ext>
            </p:extLst>
          </p:nvPr>
        </p:nvGraphicFramePr>
        <p:xfrm>
          <a:off x="457200" y="1600200"/>
          <a:ext cx="8229600" cy="1483360"/>
        </p:xfrm>
        <a:graphic>
          <a:graphicData uri="http://schemas.openxmlformats.org/drawingml/2006/table">
            <a:tbl>
              <a:tblPr firstRow="1" bandRow="1">
                <a:tableStyleId>{5C22544A-7EE6-4342-B048-85BDC9FD1C3A}</a:tableStyleId>
              </a:tblPr>
              <a:tblGrid>
                <a:gridCol w="2057400"/>
                <a:gridCol w="2057400"/>
                <a:gridCol w="2057400"/>
                <a:gridCol w="2057400"/>
              </a:tblGrid>
              <a:tr h="370840">
                <a:tc>
                  <a:txBody>
                    <a:bodyPr/>
                    <a:lstStyle/>
                    <a:p>
                      <a:endParaRPr lang="en-US" dirty="0"/>
                    </a:p>
                  </a:txBody>
                  <a:tcPr/>
                </a:tc>
                <a:tc>
                  <a:txBody>
                    <a:bodyPr/>
                    <a:lstStyle/>
                    <a:p>
                      <a:r>
                        <a:rPr lang="en-US" dirty="0" err="1" smtClean="0"/>
                        <a:t>aa</a:t>
                      </a:r>
                      <a:endParaRPr lang="en-US" dirty="0"/>
                    </a:p>
                  </a:txBody>
                  <a:tcPr/>
                </a:tc>
                <a:tc>
                  <a:txBody>
                    <a:bodyPr/>
                    <a:lstStyle/>
                    <a:p>
                      <a:r>
                        <a:rPr lang="en-US" dirty="0" err="1" smtClean="0"/>
                        <a:t>Aa</a:t>
                      </a:r>
                      <a:r>
                        <a:rPr lang="en-US" dirty="0" smtClean="0"/>
                        <a:t> or AA</a:t>
                      </a:r>
                      <a:endParaRPr lang="en-US" dirty="0"/>
                    </a:p>
                  </a:txBody>
                  <a:tcPr/>
                </a:tc>
                <a:tc>
                  <a:txBody>
                    <a:bodyPr/>
                    <a:lstStyle/>
                    <a:p>
                      <a:r>
                        <a:rPr lang="en-US" dirty="0" smtClean="0"/>
                        <a:t>Total</a:t>
                      </a:r>
                      <a:endParaRPr lang="en-US" dirty="0"/>
                    </a:p>
                  </a:txBody>
                  <a:tcPr/>
                </a:tc>
              </a:tr>
              <a:tr h="370840">
                <a:tc>
                  <a:txBody>
                    <a:bodyPr/>
                    <a:lstStyle/>
                    <a:p>
                      <a:r>
                        <a:rPr lang="en-US" dirty="0" smtClean="0"/>
                        <a:t>Cases</a:t>
                      </a:r>
                      <a:endParaRPr lang="en-US" dirty="0"/>
                    </a:p>
                  </a:txBody>
                  <a:tcPr/>
                </a:tc>
                <a:tc>
                  <a:txBody>
                    <a:bodyPr/>
                    <a:lstStyle/>
                    <a:p>
                      <a:r>
                        <a:rPr lang="en-US" dirty="0" smtClean="0"/>
                        <a:t>r0</a:t>
                      </a:r>
                      <a:endParaRPr lang="en-US" dirty="0"/>
                    </a:p>
                  </a:txBody>
                  <a:tcPr/>
                </a:tc>
                <a:tc>
                  <a:txBody>
                    <a:bodyPr/>
                    <a:lstStyle/>
                    <a:p>
                      <a:r>
                        <a:rPr lang="en-US" dirty="0" smtClean="0"/>
                        <a:t>r1+r2</a:t>
                      </a:r>
                      <a:endParaRPr lang="en-US" dirty="0"/>
                    </a:p>
                  </a:txBody>
                  <a:tcPr/>
                </a:tc>
                <a:tc>
                  <a:txBody>
                    <a:bodyPr/>
                    <a:lstStyle/>
                    <a:p>
                      <a:r>
                        <a:rPr lang="en-US" dirty="0" err="1" smtClean="0"/>
                        <a:t>r</a:t>
                      </a:r>
                      <a:endParaRPr lang="en-US" dirty="0"/>
                    </a:p>
                  </a:txBody>
                  <a:tcPr/>
                </a:tc>
              </a:tr>
              <a:tr h="370840">
                <a:tc>
                  <a:txBody>
                    <a:bodyPr/>
                    <a:lstStyle/>
                    <a:p>
                      <a:r>
                        <a:rPr lang="en-US" dirty="0" smtClean="0"/>
                        <a:t>Controls</a:t>
                      </a:r>
                      <a:endParaRPr lang="en-US" dirty="0"/>
                    </a:p>
                  </a:txBody>
                  <a:tcPr/>
                </a:tc>
                <a:tc>
                  <a:txBody>
                    <a:bodyPr/>
                    <a:lstStyle/>
                    <a:p>
                      <a:r>
                        <a:rPr lang="en-US" dirty="0" smtClean="0"/>
                        <a:t>s0</a:t>
                      </a:r>
                      <a:endParaRPr lang="en-US" dirty="0"/>
                    </a:p>
                  </a:txBody>
                  <a:tcPr/>
                </a:tc>
                <a:tc>
                  <a:txBody>
                    <a:bodyPr/>
                    <a:lstStyle/>
                    <a:p>
                      <a:r>
                        <a:rPr lang="en-US" dirty="0" smtClean="0"/>
                        <a:t>s1+s2</a:t>
                      </a:r>
                      <a:endParaRPr lang="en-US" dirty="0"/>
                    </a:p>
                  </a:txBody>
                  <a:tcPr/>
                </a:tc>
                <a:tc>
                  <a:txBody>
                    <a:bodyPr/>
                    <a:lstStyle/>
                    <a:p>
                      <a:r>
                        <a:rPr lang="en-US" dirty="0" err="1" smtClean="0"/>
                        <a:t>s</a:t>
                      </a:r>
                      <a:endParaRPr lang="en-US" dirty="0"/>
                    </a:p>
                  </a:txBody>
                  <a:tcPr/>
                </a:tc>
              </a:tr>
              <a:tr h="370840">
                <a:tc>
                  <a:txBody>
                    <a:bodyPr/>
                    <a:lstStyle/>
                    <a:p>
                      <a:r>
                        <a:rPr lang="en-US" dirty="0" smtClean="0"/>
                        <a:t>Total</a:t>
                      </a:r>
                      <a:endParaRPr lang="en-US" dirty="0"/>
                    </a:p>
                  </a:txBody>
                  <a:tcPr/>
                </a:tc>
                <a:tc>
                  <a:txBody>
                    <a:bodyPr/>
                    <a:lstStyle/>
                    <a:p>
                      <a:r>
                        <a:rPr lang="en-US" dirty="0" smtClean="0"/>
                        <a:t>n0</a:t>
                      </a:r>
                      <a:endParaRPr lang="en-US" dirty="0"/>
                    </a:p>
                  </a:txBody>
                  <a:tcPr/>
                </a:tc>
                <a:tc>
                  <a:txBody>
                    <a:bodyPr/>
                    <a:lstStyle/>
                    <a:p>
                      <a:r>
                        <a:rPr lang="en-US" dirty="0" smtClean="0"/>
                        <a:t>N1+n2</a:t>
                      </a:r>
                      <a:endParaRPr lang="en-US" dirty="0"/>
                    </a:p>
                  </a:txBody>
                  <a:tcPr/>
                </a:tc>
                <a:tc>
                  <a:txBody>
                    <a:bodyPr/>
                    <a:lstStyle/>
                    <a:p>
                      <a:r>
                        <a:rPr lang="en-US" dirty="0" err="1" smtClean="0"/>
                        <a:t>n</a:t>
                      </a:r>
                      <a:endParaRPr lang="en-US" dirty="0"/>
                    </a:p>
                  </a:txBody>
                  <a:tcPr/>
                </a:tc>
              </a:tr>
            </a:tbl>
          </a:graphicData>
        </a:graphic>
      </p:graphicFrame>
      <p:sp>
        <p:nvSpPr>
          <p:cNvPr id="5" name="TextBox 4"/>
          <p:cNvSpPr txBox="1"/>
          <p:nvPr/>
        </p:nvSpPr>
        <p:spPr>
          <a:xfrm>
            <a:off x="863600" y="3670300"/>
            <a:ext cx="8039100" cy="1754327"/>
          </a:xfrm>
          <a:prstGeom prst="rect">
            <a:avLst/>
          </a:prstGeom>
          <a:noFill/>
        </p:spPr>
        <p:txBody>
          <a:bodyPr wrap="square" rtlCol="0">
            <a:spAutoFit/>
          </a:bodyPr>
          <a:lstStyle/>
          <a:p>
            <a:r>
              <a:rPr lang="en-US" dirty="0" smtClean="0"/>
              <a:t>Dominant model: </a:t>
            </a:r>
          </a:p>
          <a:p>
            <a:r>
              <a:rPr lang="en-US" dirty="0" smtClean="0"/>
              <a:t>H0: P(Y=1|AA)=P(Y=1|Aa)=P(Y=1|aa)</a:t>
            </a:r>
          </a:p>
          <a:p>
            <a:r>
              <a:rPr lang="en-US" dirty="0" smtClean="0"/>
              <a:t>H1: P(Y=1| at least one A allele)!=P(Y=1|aa) </a:t>
            </a:r>
          </a:p>
          <a:p>
            <a:r>
              <a:rPr lang="en-US" dirty="0" smtClean="0"/>
              <a:t>Optimal when the true disease model is dominant but not for recessive (HA: P(Y=1|AA)!=P(Y=1|at least one ‘a’ allele))</a:t>
            </a:r>
            <a:br>
              <a:rPr lang="en-US" dirty="0" smtClean="0"/>
            </a:br>
            <a:endParaRPr lang="en-US" dirty="0" smtClean="0"/>
          </a:p>
        </p:txBody>
      </p:sp>
    </p:spTree>
    <p:extLst>
      <p:ext uri="{BB962C8B-B14F-4D97-AF65-F5344CB8AC3E}">
        <p14:creationId xmlns:p14="http://schemas.microsoft.com/office/powerpoint/2010/main" val="219094601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Cochran-</a:t>
            </a:r>
            <a:r>
              <a:rPr lang="en-US" dirty="0" err="1" smtClean="0"/>
              <a:t>Armitage</a:t>
            </a:r>
            <a:r>
              <a:rPr lang="en-US" dirty="0" smtClean="0"/>
              <a:t> Trend Test</a:t>
            </a:r>
            <a:endParaRPr lang="en-US" dirty="0"/>
          </a:p>
        </p:txBody>
      </p:sp>
      <p:sp>
        <p:nvSpPr>
          <p:cNvPr id="3" name="Content Placeholder 2"/>
          <p:cNvSpPr>
            <a:spLocks noGrp="1"/>
          </p:cNvSpPr>
          <p:nvPr>
            <p:ph idx="1"/>
          </p:nvPr>
        </p:nvSpPr>
        <p:spPr/>
        <p:txBody>
          <a:bodyPr/>
          <a:lstStyle/>
          <a:p>
            <a:r>
              <a:rPr lang="en-US" dirty="0" smtClean="0"/>
              <a:t>Test of additive mode of inheritance</a:t>
            </a:r>
          </a:p>
          <a:p>
            <a:r>
              <a:rPr lang="en-US" dirty="0" smtClean="0"/>
              <a:t>X=additive coding for genotypes</a:t>
            </a:r>
          </a:p>
          <a:p>
            <a:r>
              <a:rPr lang="en-US" dirty="0" smtClean="0"/>
              <a:t>Y=1, 0</a:t>
            </a:r>
          </a:p>
          <a:p>
            <a:r>
              <a:rPr lang="en-US" dirty="0"/>
              <a:t>P</a:t>
            </a:r>
            <a:r>
              <a:rPr lang="en-US" dirty="0" smtClean="0"/>
              <a:t>(Y=1|X)=b0+b1X</a:t>
            </a:r>
          </a:p>
          <a:p>
            <a:r>
              <a:rPr lang="en-US" dirty="0" smtClean="0"/>
              <a:t>Ordinary regression to estimate b1 and test </a:t>
            </a:r>
          </a:p>
          <a:p>
            <a:pPr>
              <a:buNone/>
            </a:pPr>
            <a:r>
              <a:rPr lang="en-US" dirty="0" smtClean="0"/>
              <a:t> H0: b1=0</a:t>
            </a:r>
            <a:endParaRPr lang="en-US" dirty="0"/>
          </a:p>
        </p:txBody>
      </p:sp>
    </p:spTree>
    <p:extLst>
      <p:ext uri="{BB962C8B-B14F-4D97-AF65-F5344CB8AC3E}">
        <p14:creationId xmlns:p14="http://schemas.microsoft.com/office/powerpoint/2010/main" val="394816366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Regression approach: extension to covariate adjustment and to other phenotypes</a:t>
            </a:r>
            <a:endParaRPr lang="en-US" dirty="0"/>
          </a:p>
        </p:txBody>
      </p:sp>
      <p:sp>
        <p:nvSpPr>
          <p:cNvPr id="3" name="Content Placeholder 2"/>
          <p:cNvSpPr>
            <a:spLocks noGrp="1"/>
          </p:cNvSpPr>
          <p:nvPr>
            <p:ph idx="1"/>
          </p:nvPr>
        </p:nvSpPr>
        <p:spPr>
          <a:xfrm>
            <a:off x="457200" y="1828800"/>
            <a:ext cx="8229600" cy="4297363"/>
          </a:xfrm>
        </p:spPr>
        <p:txBody>
          <a:bodyPr>
            <a:normAutofit/>
          </a:bodyPr>
          <a:lstStyle/>
          <a:p>
            <a:r>
              <a:rPr lang="en-US" dirty="0" smtClean="0"/>
              <a:t>Generalized linear models (GLMs)</a:t>
            </a:r>
          </a:p>
          <a:p>
            <a:r>
              <a:rPr lang="en-US" dirty="0" smtClean="0"/>
              <a:t>For measured outcomes:</a:t>
            </a:r>
          </a:p>
          <a:p>
            <a:r>
              <a:rPr lang="en-US" dirty="0" smtClean="0"/>
              <a:t>E(Y|X)=b0+b1X</a:t>
            </a:r>
          </a:p>
          <a:p>
            <a:r>
              <a:rPr lang="en-US" dirty="0"/>
              <a:t>T</a:t>
            </a:r>
            <a:r>
              <a:rPr lang="en-US" dirty="0" smtClean="0"/>
              <a:t>est H0: b1=0</a:t>
            </a:r>
          </a:p>
          <a:p>
            <a:r>
              <a:rPr lang="en-US" dirty="0" smtClean="0"/>
              <a:t>Easy to adjust for covariates</a:t>
            </a:r>
          </a:p>
        </p:txBody>
      </p:sp>
    </p:spTree>
    <p:extLst>
      <p:ext uri="{BB962C8B-B14F-4D97-AF65-F5344CB8AC3E}">
        <p14:creationId xmlns:p14="http://schemas.microsoft.com/office/powerpoint/2010/main" val="181735951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3115"/>
            <a:ext cx="8229600" cy="1143000"/>
          </a:xfrm>
        </p:spPr>
        <p:txBody>
          <a:bodyPr/>
          <a:lstStyle/>
          <a:p>
            <a:r>
              <a:rPr lang="en-US" dirty="0" smtClean="0"/>
              <a:t>GWAS</a:t>
            </a:r>
            <a:endParaRPr lang="en-US" dirty="0"/>
          </a:p>
        </p:txBody>
      </p:sp>
    </p:spTree>
    <p:extLst>
      <p:ext uri="{BB962C8B-B14F-4D97-AF65-F5344CB8AC3E}">
        <p14:creationId xmlns:p14="http://schemas.microsoft.com/office/powerpoint/2010/main" val="320034141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a:t>Background in Molecular Genetics and basic genetic </a:t>
            </a:r>
            <a:r>
              <a:rPr lang="en-US" dirty="0" smtClean="0"/>
              <a:t>models</a:t>
            </a:r>
          </a:p>
          <a:p>
            <a:r>
              <a:rPr lang="en-US" dirty="0" smtClean="0"/>
              <a:t>Genome</a:t>
            </a:r>
            <a:r>
              <a:rPr lang="en-US" dirty="0"/>
              <a:t>-wide association </a:t>
            </a:r>
            <a:r>
              <a:rPr lang="en-US" dirty="0" smtClean="0"/>
              <a:t>studies</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24479711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Genome-wide association studies (GWAS)</a:t>
            </a:r>
            <a:endParaRPr lang="en-US" dirty="0"/>
          </a:p>
        </p:txBody>
      </p:sp>
      <p:sp>
        <p:nvSpPr>
          <p:cNvPr id="3" name="Content Placeholder 2"/>
          <p:cNvSpPr>
            <a:spLocks noGrp="1"/>
          </p:cNvSpPr>
          <p:nvPr>
            <p:ph idx="1"/>
          </p:nvPr>
        </p:nvSpPr>
        <p:spPr/>
        <p:txBody>
          <a:bodyPr>
            <a:normAutofit/>
          </a:bodyPr>
          <a:lstStyle/>
          <a:p>
            <a:endParaRPr lang="en-US" dirty="0"/>
          </a:p>
          <a:p>
            <a:r>
              <a:rPr lang="en-US" dirty="0" smtClean="0"/>
              <a:t>Scan the entire human genome at hundreds of thousands or millions of markers.</a:t>
            </a:r>
          </a:p>
          <a:p>
            <a:r>
              <a:rPr lang="en-US" dirty="0" smtClean="0"/>
              <a:t>Many robust associations with complex diseases.</a:t>
            </a:r>
          </a:p>
        </p:txBody>
      </p:sp>
    </p:spTree>
    <p:extLst>
      <p:ext uri="{BB962C8B-B14F-4D97-AF65-F5344CB8AC3E}">
        <p14:creationId xmlns:p14="http://schemas.microsoft.com/office/powerpoint/2010/main" val="287896716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was-2012-12-01.jpg"/>
          <p:cNvPicPr>
            <a:picLocks noChangeAspect="1"/>
          </p:cNvPicPr>
          <p:nvPr/>
        </p:nvPicPr>
        <p:blipFill rotWithShape="1">
          <a:blip r:embed="rId2"/>
          <a:srcRect l="1826" r="1932"/>
          <a:stretch/>
        </p:blipFill>
        <p:spPr>
          <a:xfrm>
            <a:off x="33398" y="448550"/>
            <a:ext cx="8184445" cy="6377940"/>
          </a:xfrm>
          <a:prstGeom prst="rect">
            <a:avLst/>
          </a:prstGeom>
        </p:spPr>
      </p:pic>
      <p:sp>
        <p:nvSpPr>
          <p:cNvPr id="5" name="TextBox 4"/>
          <p:cNvSpPr txBox="1"/>
          <p:nvPr/>
        </p:nvSpPr>
        <p:spPr>
          <a:xfrm>
            <a:off x="3954857" y="5951704"/>
            <a:ext cx="3505200" cy="923330"/>
          </a:xfrm>
          <a:prstGeom prst="rect">
            <a:avLst/>
          </a:prstGeom>
          <a:noFill/>
        </p:spPr>
        <p:txBody>
          <a:bodyPr wrap="square" rtlCol="0">
            <a:spAutoFit/>
          </a:bodyPr>
          <a:lstStyle/>
          <a:p>
            <a:r>
              <a:rPr lang="en-US" b="1" dirty="0" smtClean="0"/>
              <a:t>NHGRI GWA Catalog</a:t>
            </a:r>
          </a:p>
          <a:p>
            <a:r>
              <a:rPr lang="en-US" b="1" dirty="0" smtClean="0"/>
              <a:t>www.genome.gov/GWAStudies</a:t>
            </a:r>
          </a:p>
          <a:p>
            <a:r>
              <a:rPr lang="en-US" b="1" dirty="0" smtClean="0"/>
              <a:t>www.ebi.ac.uk/fgpt/gwas/ </a:t>
            </a:r>
            <a:endParaRPr lang="en-US" b="1" dirty="0"/>
          </a:p>
        </p:txBody>
      </p:sp>
      <p:pic>
        <p:nvPicPr>
          <p:cNvPr id="6" name="Picture 2" descr="http://wwwdev.ebi.ac.uk/fgpt/gwas/images/dual-logo2.png"/>
          <p:cNvPicPr>
            <a:picLocks noChangeAspect="1" noChangeArrowheads="1"/>
          </p:cNvPicPr>
          <p:nvPr/>
        </p:nvPicPr>
        <p:blipFill rotWithShape="1">
          <a:blip r:embed="rId3">
            <a:extLst>
              <a:ext uri="{28A0092B-C50C-407E-A947-70E740481C1C}">
                <a14:useLocalDpi xmlns:a14="http://schemas.microsoft.com/office/drawing/2010/main" val="0"/>
              </a:ext>
            </a:extLst>
          </a:blip>
          <a:srcRect l="54283"/>
          <a:stretch/>
        </p:blipFill>
        <p:spPr bwMode="auto">
          <a:xfrm>
            <a:off x="6714989" y="6496975"/>
            <a:ext cx="1053854" cy="3352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dev.ebi.ac.uk/fgpt/gwas/images/dual-logo2.png"/>
          <p:cNvPicPr>
            <a:picLocks noChangeAspect="1" noChangeArrowheads="1"/>
          </p:cNvPicPr>
          <p:nvPr/>
        </p:nvPicPr>
        <p:blipFill rotWithShape="1">
          <a:blip r:embed="rId3">
            <a:extLst>
              <a:ext uri="{28A0092B-C50C-407E-A947-70E740481C1C}">
                <a14:useLocalDpi xmlns:a14="http://schemas.microsoft.com/office/drawing/2010/main" val="0"/>
              </a:ext>
            </a:extLst>
          </a:blip>
          <a:srcRect r="46392"/>
          <a:stretch/>
        </p:blipFill>
        <p:spPr bwMode="auto">
          <a:xfrm>
            <a:off x="2735657" y="6496975"/>
            <a:ext cx="1235754" cy="3352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90700" y="0"/>
            <a:ext cx="5562600" cy="646331"/>
          </a:xfrm>
          <a:prstGeom prst="rect">
            <a:avLst/>
          </a:prstGeom>
          <a:noFill/>
        </p:spPr>
        <p:txBody>
          <a:bodyPr wrap="square" rtlCol="0">
            <a:spAutoFit/>
          </a:bodyPr>
          <a:lstStyle/>
          <a:p>
            <a:pPr algn="ctr"/>
            <a:r>
              <a:rPr lang="en-US" b="1" dirty="0" smtClean="0"/>
              <a:t>Published Genome-Wide Associations through 12/2012</a:t>
            </a:r>
          </a:p>
          <a:p>
            <a:pPr algn="ctr"/>
            <a:r>
              <a:rPr lang="en-US" b="1" dirty="0"/>
              <a:t>P</a:t>
            </a:r>
            <a:r>
              <a:rPr lang="en-US" b="1" dirty="0" smtClean="0"/>
              <a:t>ublished GWA at p≤5X10</a:t>
            </a:r>
            <a:r>
              <a:rPr lang="en-US" b="1" baseline="30000" dirty="0" smtClean="0"/>
              <a:t>-8</a:t>
            </a:r>
            <a:r>
              <a:rPr lang="en-US" b="1" dirty="0" smtClean="0"/>
              <a:t> for 17 trait categories</a:t>
            </a:r>
            <a:endParaRPr lang="en-US" b="1" dirty="0"/>
          </a:p>
        </p:txBody>
      </p:sp>
      <p:pic>
        <p:nvPicPr>
          <p:cNvPr id="1026" name="Picture 2" descr="http://www.ebi.ac.uk/fgpt/gwas/images/Legend.png"/>
          <p:cNvPicPr>
            <a:picLocks noChangeAspect="1" noChangeArrowheads="1"/>
          </p:cNvPicPr>
          <p:nvPr/>
        </p:nvPicPr>
        <p:blipFill rotWithShape="1">
          <a:blip r:embed="rId4">
            <a:extLst>
              <a:ext uri="{28A0092B-C50C-407E-A947-70E740481C1C}">
                <a14:useLocalDpi xmlns:a14="http://schemas.microsoft.com/office/drawing/2010/main" val="0"/>
              </a:ext>
            </a:extLst>
          </a:blip>
          <a:srcRect r="67819" b="3082"/>
          <a:stretch/>
        </p:blipFill>
        <p:spPr bwMode="auto">
          <a:xfrm>
            <a:off x="7746265" y="4639696"/>
            <a:ext cx="1397749" cy="2131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1583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QC (quality-control) Analysis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Quality control is a compulsory part of any statistical analysis.</a:t>
            </a:r>
          </a:p>
          <a:p>
            <a:r>
              <a:rPr lang="en-US" dirty="0" smtClean="0"/>
              <a:t>Quality of DNA: blood vs. </a:t>
            </a:r>
            <a:r>
              <a:rPr lang="en-US" dirty="0" err="1" smtClean="0"/>
              <a:t>bucal</a:t>
            </a:r>
            <a:r>
              <a:rPr lang="en-US" dirty="0" smtClean="0"/>
              <a:t> swab</a:t>
            </a:r>
          </a:p>
          <a:p>
            <a:r>
              <a:rPr lang="en-US" dirty="0" smtClean="0"/>
              <a:t>Handling and storage of sample</a:t>
            </a:r>
          </a:p>
          <a:p>
            <a:r>
              <a:rPr lang="en-US" dirty="0" smtClean="0"/>
              <a:t>Genotyping platforms</a:t>
            </a:r>
          </a:p>
          <a:p>
            <a:r>
              <a:rPr lang="en-US" dirty="0" smtClean="0"/>
              <a:t>If genotyping error occurs completely at random then reduced statistical power but no bias in the alpha-level of the test</a:t>
            </a:r>
          </a:p>
          <a:p>
            <a:r>
              <a:rPr lang="en-US" dirty="0" smtClean="0"/>
              <a:t>Non-random genotype errors can lead to highly inflated false-positive rates</a:t>
            </a:r>
          </a:p>
          <a:p>
            <a:r>
              <a:rPr lang="en-US" dirty="0" smtClean="0"/>
              <a:t>For example, if cases and controls are genotyped at different times, different laboratories, different technologies, etc..</a:t>
            </a:r>
          </a:p>
          <a:p>
            <a:r>
              <a:rPr lang="en-US" dirty="0" smtClean="0"/>
              <a:t>Beware of convenience controls!</a:t>
            </a:r>
          </a:p>
          <a:p>
            <a:pPr>
              <a:buNone/>
            </a:pPr>
            <a:endParaRPr lang="en-US" dirty="0"/>
          </a:p>
        </p:txBody>
      </p:sp>
    </p:spTree>
    <p:extLst>
      <p:ext uri="{BB962C8B-B14F-4D97-AF65-F5344CB8AC3E}">
        <p14:creationId xmlns:p14="http://schemas.microsoft.com/office/powerpoint/2010/main" val="3708388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Designs</a:t>
            </a:r>
            <a:endParaRPr lang="en-US" dirty="0"/>
          </a:p>
        </p:txBody>
      </p:sp>
      <p:sp>
        <p:nvSpPr>
          <p:cNvPr id="3" name="Content Placeholder 2"/>
          <p:cNvSpPr>
            <a:spLocks noGrp="1"/>
          </p:cNvSpPr>
          <p:nvPr>
            <p:ph idx="1"/>
          </p:nvPr>
        </p:nvSpPr>
        <p:spPr/>
        <p:txBody>
          <a:bodyPr/>
          <a:lstStyle/>
          <a:p>
            <a:r>
              <a:rPr lang="en-US" dirty="0" smtClean="0"/>
              <a:t>Population-based</a:t>
            </a:r>
          </a:p>
          <a:p>
            <a:r>
              <a:rPr lang="en-US" dirty="0"/>
              <a:t>Family-based </a:t>
            </a:r>
          </a:p>
          <a:p>
            <a:pPr marL="0" indent="0">
              <a:buNone/>
            </a:pPr>
            <a:endParaRPr lang="en-US" dirty="0"/>
          </a:p>
        </p:txBody>
      </p:sp>
    </p:spTree>
    <p:extLst>
      <p:ext uri="{BB962C8B-B14F-4D97-AF65-F5344CB8AC3E}">
        <p14:creationId xmlns:p14="http://schemas.microsoft.com/office/powerpoint/2010/main" val="353676712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Testing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Millions of markers</a:t>
            </a:r>
          </a:p>
          <a:p>
            <a:r>
              <a:rPr lang="en-US" dirty="0" smtClean="0"/>
              <a:t>Need to adjust the alpha level to very stringent values to correct for multiple testing – leads to loss of power.</a:t>
            </a:r>
          </a:p>
          <a:p>
            <a:r>
              <a:rPr lang="en-US" dirty="0" err="1" smtClean="0"/>
              <a:t>Bonferroni</a:t>
            </a:r>
            <a:r>
              <a:rPr lang="en-US" dirty="0" smtClean="0"/>
              <a:t> Correction: alpha=0.05/M</a:t>
            </a:r>
          </a:p>
          <a:p>
            <a:r>
              <a:rPr lang="en-US" dirty="0" smtClean="0"/>
              <a:t>For GWAS with 1 million SNPs</a:t>
            </a:r>
            <a:r>
              <a:rPr lang="en-US" dirty="0" smtClean="0"/>
              <a:t>: alpha=5x10</a:t>
            </a:r>
            <a:r>
              <a:rPr lang="en-US" dirty="0"/>
              <a:t>^-</a:t>
            </a:r>
            <a:r>
              <a:rPr lang="en-US" dirty="0" smtClean="0"/>
              <a:t>8</a:t>
            </a:r>
          </a:p>
          <a:p>
            <a:r>
              <a:rPr lang="en-US" dirty="0" err="1" smtClean="0"/>
              <a:t>Bonferroni</a:t>
            </a:r>
            <a:r>
              <a:rPr lang="en-US" dirty="0" smtClean="0"/>
              <a:t> can be very conservative, especially when markers are correlated.</a:t>
            </a:r>
          </a:p>
          <a:p>
            <a:r>
              <a:rPr lang="en-US" dirty="0" smtClean="0"/>
              <a:t>Other possibilities: control the FDR (false discovery rate).</a:t>
            </a:r>
          </a:p>
        </p:txBody>
      </p:sp>
    </p:spTree>
    <p:extLst>
      <p:ext uri="{BB962C8B-B14F-4D97-AF65-F5344CB8AC3E}">
        <p14:creationId xmlns:p14="http://schemas.microsoft.com/office/powerpoint/2010/main" val="271623149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Modest effect sizes</a:t>
            </a:r>
            <a:endParaRPr lang="en-US" dirty="0"/>
          </a:p>
        </p:txBody>
      </p:sp>
      <p:pic>
        <p:nvPicPr>
          <p:cNvPr id="6" name="irc_mi" descr="http://sherlock.ucsf.edu/images/2012_GWAS_Catalog_Effect_Size.jpg"/>
          <p:cNvPicPr/>
          <p:nvPr/>
        </p:nvPicPr>
        <p:blipFill>
          <a:blip r:embed="rId2">
            <a:extLst>
              <a:ext uri="{28A0092B-C50C-407E-A947-70E740481C1C}">
                <a14:useLocalDpi xmlns:a14="http://schemas.microsoft.com/office/drawing/2010/main" val="0"/>
              </a:ext>
            </a:extLst>
          </a:blip>
          <a:srcRect/>
          <a:stretch>
            <a:fillRect/>
          </a:stretch>
        </p:blipFill>
        <p:spPr bwMode="auto">
          <a:xfrm>
            <a:off x="995343" y="1372870"/>
            <a:ext cx="7691457" cy="4817208"/>
          </a:xfrm>
          <a:prstGeom prst="rect">
            <a:avLst/>
          </a:prstGeom>
          <a:noFill/>
          <a:ln>
            <a:noFill/>
          </a:ln>
        </p:spPr>
      </p:pic>
    </p:spTree>
    <p:extLst>
      <p:ext uri="{BB962C8B-B14F-4D97-AF65-F5344CB8AC3E}">
        <p14:creationId xmlns:p14="http://schemas.microsoft.com/office/powerpoint/2010/main" val="2025934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Meta-analysis</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Because results from independent samples are likely to vary, usually results are combined in a meta-analysis</a:t>
            </a:r>
          </a:p>
          <a:p>
            <a:r>
              <a:rPr lang="en-US" dirty="0" smtClean="0"/>
              <a:t>Different types of methods: e.g. combine effect sizes, or combine p-values</a:t>
            </a:r>
          </a:p>
          <a:p>
            <a:r>
              <a:rPr lang="en-US" dirty="0" smtClean="0"/>
              <a:t>1. Combine effect sizes: fixed-effect and random-effect models</a:t>
            </a:r>
          </a:p>
          <a:p>
            <a:r>
              <a:rPr lang="en-US" dirty="0" smtClean="0"/>
              <a:t>Fixed-effects meta-analysis: there is only one true effect across studies</a:t>
            </a:r>
          </a:p>
          <a:p>
            <a:r>
              <a:rPr lang="en-US" dirty="0" smtClean="0"/>
              <a:t>Random-effects meta-analysis: effect could vary from study to study</a:t>
            </a:r>
          </a:p>
          <a:p>
            <a:r>
              <a:rPr lang="en-US" dirty="0" smtClean="0"/>
              <a:t>2. Combine p-values: </a:t>
            </a:r>
          </a:p>
          <a:p>
            <a:r>
              <a:rPr lang="en-US" dirty="0" smtClean="0"/>
              <a:t>Fisher’s method: combine P-values using Fisher’s method</a:t>
            </a:r>
          </a:p>
          <a:p>
            <a:endParaRPr lang="en-US" dirty="0" smtClean="0"/>
          </a:p>
          <a:p>
            <a:endParaRPr lang="en-US" dirty="0" smtClean="0"/>
          </a:p>
          <a:p>
            <a:endParaRPr lang="en-US" dirty="0" smtClean="0"/>
          </a:p>
          <a:p>
            <a:r>
              <a:rPr lang="en-US" dirty="0" smtClean="0"/>
              <a:t>This approach does not take into account sample size differences between studies</a:t>
            </a:r>
          </a:p>
          <a:p>
            <a:r>
              <a:rPr lang="en-US" dirty="0" smtClean="0"/>
              <a:t>We would like to give more weight to the larger studies (more precision)</a:t>
            </a:r>
          </a:p>
          <a:p>
            <a:r>
              <a:rPr lang="en-US" dirty="0" smtClean="0"/>
              <a:t>Another approach is to use Z-scores weighted by the sample size (or inverse-variance).</a:t>
            </a:r>
          </a:p>
          <a:p>
            <a:endParaRPr lang="en-US" dirty="0" smtClean="0"/>
          </a:p>
          <a:p>
            <a:endParaRPr lang="en-US" dirty="0" smtClean="0"/>
          </a:p>
          <a:p>
            <a:endParaRPr lang="en-US" dirty="0" smtClean="0"/>
          </a:p>
          <a:p>
            <a:endParaRPr lang="en-US" dirty="0" smtClean="0"/>
          </a:p>
          <a:p>
            <a:r>
              <a:rPr lang="en-US" dirty="0" smtClean="0"/>
              <a:t>Issue of imputation occurs when combining different studies with different genotyping platforms.</a:t>
            </a:r>
          </a:p>
          <a:p>
            <a:endParaRPr lang="en-US" dirty="0"/>
          </a:p>
        </p:txBody>
      </p:sp>
      <p:pic>
        <p:nvPicPr>
          <p:cNvPr id="4" name="Picture 3"/>
          <p:cNvPicPr>
            <a:picLocks noChangeAspect="1"/>
          </p:cNvPicPr>
          <p:nvPr/>
        </p:nvPicPr>
        <p:blipFill>
          <a:blip r:embed="rId2"/>
          <a:stretch>
            <a:fillRect/>
          </a:stretch>
        </p:blipFill>
        <p:spPr>
          <a:xfrm>
            <a:off x="2105094" y="3386807"/>
            <a:ext cx="3031792" cy="602873"/>
          </a:xfrm>
          <a:prstGeom prst="rect">
            <a:avLst/>
          </a:prstGeom>
        </p:spPr>
      </p:pic>
      <p:pic>
        <p:nvPicPr>
          <p:cNvPr id="5" name="Picture 4"/>
          <p:cNvPicPr>
            <a:picLocks noChangeAspect="1"/>
          </p:cNvPicPr>
          <p:nvPr/>
        </p:nvPicPr>
        <p:blipFill>
          <a:blip r:embed="rId3"/>
          <a:stretch>
            <a:fillRect/>
          </a:stretch>
        </p:blipFill>
        <p:spPr>
          <a:xfrm>
            <a:off x="1943100" y="4874257"/>
            <a:ext cx="4827477" cy="740519"/>
          </a:xfrm>
          <a:prstGeom prst="rect">
            <a:avLst/>
          </a:prstGeom>
        </p:spPr>
      </p:pic>
    </p:spTree>
    <p:extLst>
      <p:ext uri="{BB962C8B-B14F-4D97-AF65-F5344CB8AC3E}">
        <p14:creationId xmlns:p14="http://schemas.microsoft.com/office/powerpoint/2010/main" val="907608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Imputation=In-</a:t>
            </a:r>
            <a:r>
              <a:rPr lang="en-US" dirty="0" err="1" smtClean="0"/>
              <a:t>silico</a:t>
            </a:r>
            <a:r>
              <a:rPr lang="en-US" dirty="0" smtClean="0"/>
              <a:t> Genotyping</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Imputation is the process of predicting a set of genotypes that are not directly assayed in a sample of individuals</a:t>
            </a:r>
          </a:p>
          <a:p>
            <a:r>
              <a:rPr lang="en-US" dirty="0" smtClean="0"/>
              <a:t>Only </a:t>
            </a:r>
            <a:r>
              <a:rPr lang="en-US" dirty="0"/>
              <a:t>a subset of </a:t>
            </a:r>
            <a:r>
              <a:rPr lang="en-US" dirty="0" smtClean="0"/>
              <a:t>SNPs </a:t>
            </a:r>
            <a:r>
              <a:rPr lang="en-US" dirty="0"/>
              <a:t>can be genotyped in genome-wide association studies. </a:t>
            </a:r>
            <a:r>
              <a:rPr lang="en-US" dirty="0" smtClean="0"/>
              <a:t>Imputation methods </a:t>
            </a:r>
            <a:r>
              <a:rPr lang="en-US" dirty="0"/>
              <a:t>can infer the alleles of ‘hidden’ variants and use those inferences to test the hidden variants for association.</a:t>
            </a:r>
            <a:endParaRPr lang="en-US" dirty="0" smtClean="0"/>
          </a:p>
          <a:p>
            <a:r>
              <a:rPr lang="en-US" dirty="0" smtClean="0"/>
              <a:t>Imputation has been widely used in GWAS to boost power, fine-map associations and allow combination of results across studies using meta-analysis.</a:t>
            </a:r>
          </a:p>
        </p:txBody>
      </p:sp>
    </p:spTree>
    <p:extLst>
      <p:ext uri="{BB962C8B-B14F-4D97-AF65-F5344CB8AC3E}">
        <p14:creationId xmlns:p14="http://schemas.microsoft.com/office/powerpoint/2010/main" val="45750782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466736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Set</a:t>
            </a:r>
            <a:endParaRPr lang="en-US" dirty="0"/>
          </a:p>
        </p:txBody>
      </p:sp>
      <p:sp>
        <p:nvSpPr>
          <p:cNvPr id="3" name="Content Placeholder 2"/>
          <p:cNvSpPr>
            <a:spLocks noGrp="1"/>
          </p:cNvSpPr>
          <p:nvPr>
            <p:ph idx="1"/>
          </p:nvPr>
        </p:nvSpPr>
        <p:spPr/>
        <p:txBody>
          <a:bodyPr>
            <a:normAutofit lnSpcReduction="10000"/>
          </a:bodyPr>
          <a:lstStyle/>
          <a:p>
            <a:r>
              <a:rPr lang="en-US" sz="2000" dirty="0" smtClean="0"/>
              <a:t>Starting point: reference set of haplotypes</a:t>
            </a:r>
          </a:p>
          <a:p>
            <a:r>
              <a:rPr lang="en-US" sz="2000" dirty="0" smtClean="0"/>
              <a:t>The </a:t>
            </a:r>
            <a:r>
              <a:rPr lang="en-US" sz="2000" dirty="0"/>
              <a:t>structure of the </a:t>
            </a:r>
            <a:r>
              <a:rPr lang="en-US" sz="2000" dirty="0" smtClean="0"/>
              <a:t>linkage disequilibrium </a:t>
            </a:r>
            <a:r>
              <a:rPr lang="en-US" sz="2000" dirty="0"/>
              <a:t>in the reference population, </a:t>
            </a:r>
            <a:r>
              <a:rPr lang="en-US" sz="2000" dirty="0" smtClean="0"/>
              <a:t>in conjunction </a:t>
            </a:r>
            <a:r>
              <a:rPr lang="en-US" sz="2000" dirty="0"/>
              <a:t>with the structure of the </a:t>
            </a:r>
            <a:r>
              <a:rPr lang="en-US" sz="2000" dirty="0" smtClean="0"/>
              <a:t>linkage disequilibrium </a:t>
            </a:r>
            <a:r>
              <a:rPr lang="en-US" sz="2000" dirty="0"/>
              <a:t>of the observed SNPs </a:t>
            </a:r>
            <a:r>
              <a:rPr lang="en-US" sz="2000" dirty="0" smtClean="0"/>
              <a:t>within both </a:t>
            </a:r>
            <a:r>
              <a:rPr lang="en-US" sz="2000" dirty="0"/>
              <a:t>the cases and the controls, can be used </a:t>
            </a:r>
            <a:r>
              <a:rPr lang="en-US" sz="2000" dirty="0" smtClean="0"/>
              <a:t>to impute </a:t>
            </a:r>
            <a:r>
              <a:rPr lang="en-US" sz="2000" dirty="0"/>
              <a:t>the alleles of a hidden SNP</a:t>
            </a:r>
            <a:r>
              <a:rPr lang="en-US" sz="2000" dirty="0" smtClean="0"/>
              <a:t>.</a:t>
            </a:r>
          </a:p>
          <a:p>
            <a:r>
              <a:rPr lang="en-US" sz="2000" dirty="0"/>
              <a:t>Reference population: haplotypes from </a:t>
            </a:r>
            <a:r>
              <a:rPr lang="en-US" sz="2000" dirty="0" err="1"/>
              <a:t>HapMap</a:t>
            </a:r>
            <a:r>
              <a:rPr lang="en-US" sz="2000" dirty="0"/>
              <a:t>, 1000 </a:t>
            </a:r>
            <a:r>
              <a:rPr lang="en-US" sz="2000" dirty="0" smtClean="0"/>
              <a:t>Genomes, large datasets from sequencing studies </a:t>
            </a:r>
            <a:endParaRPr lang="en-US" sz="2000" dirty="0"/>
          </a:p>
          <a:p>
            <a:r>
              <a:rPr lang="en-US" sz="2000" dirty="0" err="1"/>
              <a:t>Hapmap</a:t>
            </a:r>
            <a:r>
              <a:rPr lang="en-US" sz="2000" dirty="0"/>
              <a:t> haplotypes: 120 CEU, 120 YRI, 180 JPT+CHB very dense set of markers.</a:t>
            </a:r>
          </a:p>
          <a:p>
            <a:r>
              <a:rPr lang="en-US" sz="2000" dirty="0"/>
              <a:t>1000 Genomes data: more populations available, sequenced at low coverage, but still difficult to impute the rare </a:t>
            </a:r>
            <a:r>
              <a:rPr lang="en-US" sz="2000" dirty="0" smtClean="0"/>
              <a:t>variants</a:t>
            </a:r>
          </a:p>
          <a:p>
            <a:r>
              <a:rPr lang="en-US" sz="2000" dirty="0"/>
              <a:t>Recently: </a:t>
            </a:r>
            <a:r>
              <a:rPr lang="en-US" sz="2000" dirty="0" smtClean="0"/>
              <a:t>large sequencing study in Iceland, sequencing the </a:t>
            </a:r>
            <a:r>
              <a:rPr lang="en-US" sz="2000" dirty="0"/>
              <a:t>whole genomes of 2,636 Icelanders to a median depth of 20</a:t>
            </a:r>
            <a:r>
              <a:rPr lang="en-US" sz="2000" dirty="0" smtClean="0"/>
              <a:t>× (Gudbjartsson et al. Nature Genetics 2015). This dataset can serve as reference panel to impute low frequency variants in GWAS studies.</a:t>
            </a:r>
            <a:endParaRPr lang="en-US" sz="2000" dirty="0"/>
          </a:p>
          <a:p>
            <a:endParaRPr lang="en-US" sz="2000" dirty="0"/>
          </a:p>
          <a:p>
            <a:endParaRPr lang="en-US" sz="2000" dirty="0" smtClean="0"/>
          </a:p>
          <a:p>
            <a:pPr marL="0" indent="0">
              <a:buNone/>
            </a:pPr>
            <a:endParaRPr lang="en-US" sz="2000" dirty="0" smtClean="0"/>
          </a:p>
          <a:p>
            <a:pPr marL="0" indent="0">
              <a:buNone/>
            </a:pPr>
            <a:endParaRPr lang="en-US" sz="2000" dirty="0"/>
          </a:p>
        </p:txBody>
      </p:sp>
    </p:spTree>
    <p:extLst>
      <p:ext uri="{BB962C8B-B14F-4D97-AF65-F5344CB8AC3E}">
        <p14:creationId xmlns:p14="http://schemas.microsoft.com/office/powerpoint/2010/main" val="1579636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lstStyle/>
          <a:p>
            <a:r>
              <a:rPr lang="en-US" dirty="0" smtClean="0"/>
              <a:t>The most important problem in human genetics is that of </a:t>
            </a:r>
            <a:r>
              <a:rPr lang="en-US" b="1" dirty="0" smtClean="0"/>
              <a:t>gene mapping</a:t>
            </a:r>
            <a:r>
              <a:rPr lang="en-US" dirty="0" smtClean="0"/>
              <a:t>: the process of identifying the location of disease causing variants in the human genome</a:t>
            </a:r>
            <a:endParaRPr lang="en-US" dirty="0"/>
          </a:p>
        </p:txBody>
      </p:sp>
    </p:spTree>
    <p:extLst>
      <p:ext uri="{BB962C8B-B14F-4D97-AF65-F5344CB8AC3E}">
        <p14:creationId xmlns:p14="http://schemas.microsoft.com/office/powerpoint/2010/main" val="128005711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Imputation - Methods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Hidden Markov Models (HMMs) </a:t>
            </a:r>
          </a:p>
          <a:p>
            <a:r>
              <a:rPr lang="en-US" dirty="0" smtClean="0"/>
              <a:t>Let H be a set of reference </a:t>
            </a:r>
            <a:r>
              <a:rPr lang="en-US" dirty="0" err="1" smtClean="0"/>
              <a:t>haplotypes</a:t>
            </a:r>
            <a:r>
              <a:rPr lang="en-US" dirty="0" smtClean="0"/>
              <a:t>. If </a:t>
            </a:r>
            <a:r>
              <a:rPr lang="en-US" dirty="0" err="1" smtClean="0"/>
              <a:t>G_i</a:t>
            </a:r>
            <a:r>
              <a:rPr lang="en-US" dirty="0" smtClean="0"/>
              <a:t> is the vector of genotypes for individual </a:t>
            </a:r>
            <a:r>
              <a:rPr lang="en-US" dirty="0" err="1" smtClean="0"/>
              <a:t>i</a:t>
            </a:r>
            <a:r>
              <a:rPr lang="en-US" dirty="0" smtClean="0"/>
              <a:t>, then we can compute:</a:t>
            </a:r>
          </a:p>
          <a:p>
            <a:endParaRPr lang="en-US" dirty="0" smtClean="0"/>
          </a:p>
          <a:p>
            <a:endParaRPr lang="en-US" dirty="0" smtClean="0"/>
          </a:p>
          <a:p>
            <a:endParaRPr lang="en-US" dirty="0" smtClean="0"/>
          </a:p>
          <a:p>
            <a:pPr marL="0" indent="0">
              <a:buNone/>
            </a:pPr>
            <a:endParaRPr lang="en-US" dirty="0" smtClean="0"/>
          </a:p>
          <a:p>
            <a:endParaRPr lang="en-US" dirty="0" smtClean="0"/>
          </a:p>
          <a:p>
            <a:r>
              <a:rPr lang="en-US" dirty="0" smtClean="0"/>
              <a:t>Where each Z is a pair of </a:t>
            </a:r>
            <a:r>
              <a:rPr lang="en-US" dirty="0" err="1" smtClean="0"/>
              <a:t>haplotypes</a:t>
            </a:r>
            <a:r>
              <a:rPr lang="en-US" dirty="0" smtClean="0"/>
              <a:t> formed from the reference panel,  allowing for recombination (</a:t>
            </a:r>
            <a:r>
              <a:rPr lang="en-US" dirty="0" err="1" smtClean="0"/>
              <a:t>ro</a:t>
            </a:r>
            <a:r>
              <a:rPr lang="en-US" dirty="0" smtClean="0"/>
              <a:t>) and mutation (theta).</a:t>
            </a:r>
          </a:p>
          <a:p>
            <a:pPr>
              <a:buNone/>
            </a:pPr>
            <a:endParaRPr lang="en-US" dirty="0" smtClean="0"/>
          </a:p>
          <a:p>
            <a:r>
              <a:rPr lang="en-US" dirty="0" smtClean="0"/>
              <a:t>Software tools for imputation: IMPUTE, MACH (similar, but theta and </a:t>
            </a:r>
            <a:r>
              <a:rPr lang="en-US" dirty="0" err="1" smtClean="0"/>
              <a:t>ro</a:t>
            </a:r>
            <a:r>
              <a:rPr lang="en-US" dirty="0" smtClean="0"/>
              <a:t> are estimated from data), BEAGLE</a:t>
            </a:r>
          </a:p>
          <a:p>
            <a:pPr marL="0"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762731590"/>
              </p:ext>
            </p:extLst>
          </p:nvPr>
        </p:nvGraphicFramePr>
        <p:xfrm>
          <a:off x="2019354" y="3361675"/>
          <a:ext cx="4215841" cy="919708"/>
        </p:xfrm>
        <a:graphic>
          <a:graphicData uri="http://schemas.openxmlformats.org/presentationml/2006/ole">
            <mc:AlternateContent xmlns:mc="http://schemas.openxmlformats.org/markup-compatibility/2006">
              <mc:Choice xmlns:v="urn:schemas-microsoft-com:vml" Requires="v">
                <p:oleObj spid="_x0000_s4140" name="Equation" r:id="rId3" imgW="2501900" imgH="355600" progId="Equation.3">
                  <p:embed/>
                </p:oleObj>
              </mc:Choice>
              <mc:Fallback>
                <p:oleObj name="Equation" r:id="rId3" imgW="2501900" imgH="355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354" y="3361675"/>
                        <a:ext cx="4215841" cy="919708"/>
                      </a:xfrm>
                      <a:prstGeom prst="rect">
                        <a:avLst/>
                      </a:prstGeom>
                      <a:noFill/>
                      <a:extLst/>
                    </p:spPr>
                  </p:pic>
                </p:oleObj>
              </mc:Fallback>
            </mc:AlternateContent>
          </a:graphicData>
        </a:graphic>
      </p:graphicFrame>
    </p:spTree>
    <p:extLst>
      <p:ext uri="{BB962C8B-B14F-4D97-AF65-F5344CB8AC3E}">
        <p14:creationId xmlns:p14="http://schemas.microsoft.com/office/powerpoint/2010/main" val="385502392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HMM</a:t>
            </a:r>
            <a:endParaRPr lang="en-US" dirty="0"/>
          </a:p>
        </p:txBody>
      </p:sp>
      <p:pic>
        <p:nvPicPr>
          <p:cNvPr id="4" name="Picture 3"/>
          <p:cNvPicPr>
            <a:picLocks noChangeAspect="1"/>
          </p:cNvPicPr>
          <p:nvPr/>
        </p:nvPicPr>
        <p:blipFill>
          <a:blip r:embed="rId2"/>
          <a:stretch>
            <a:fillRect/>
          </a:stretch>
        </p:blipFill>
        <p:spPr>
          <a:xfrm>
            <a:off x="755650" y="1600200"/>
            <a:ext cx="7632700" cy="3295650"/>
          </a:xfrm>
          <a:prstGeom prst="rect">
            <a:avLst/>
          </a:prstGeom>
        </p:spPr>
      </p:pic>
      <p:sp>
        <p:nvSpPr>
          <p:cNvPr id="3" name="TextBox 2"/>
          <p:cNvSpPr txBox="1"/>
          <p:nvPr/>
        </p:nvSpPr>
        <p:spPr>
          <a:xfrm>
            <a:off x="1395769" y="5194631"/>
            <a:ext cx="7725192" cy="923330"/>
          </a:xfrm>
          <a:prstGeom prst="rect">
            <a:avLst/>
          </a:prstGeom>
          <a:noFill/>
        </p:spPr>
        <p:txBody>
          <a:bodyPr wrap="none" rtlCol="0">
            <a:spAutoFit/>
          </a:bodyPr>
          <a:lstStyle/>
          <a:p>
            <a:r>
              <a:rPr lang="en-US" dirty="0" smtClean="0"/>
              <a:t>Each column is a SNP, each row is an ancestral haplotype. Each new haplotype is </a:t>
            </a:r>
          </a:p>
          <a:p>
            <a:r>
              <a:rPr lang="en-US" dirty="0" smtClean="0"/>
              <a:t>generated as a random walk along the Markov chain. </a:t>
            </a:r>
          </a:p>
          <a:p>
            <a:r>
              <a:rPr lang="en-US" dirty="0" smtClean="0"/>
              <a:t>Learn the parameters of this HMM.</a:t>
            </a:r>
            <a:endParaRPr lang="en-US" dirty="0"/>
          </a:p>
        </p:txBody>
      </p:sp>
    </p:spTree>
    <p:extLst>
      <p:ext uri="{BB962C8B-B14F-4D97-AF65-F5344CB8AC3E}">
        <p14:creationId xmlns:p14="http://schemas.microsoft.com/office/powerpoint/2010/main" val="3408040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Performance of Imputation Methods</a:t>
            </a:r>
            <a:endParaRPr lang="en-US" dirty="0"/>
          </a:p>
        </p:txBody>
      </p:sp>
      <p:sp>
        <p:nvSpPr>
          <p:cNvPr id="3" name="Content Placeholder 2"/>
          <p:cNvSpPr>
            <a:spLocks noGrp="1"/>
          </p:cNvSpPr>
          <p:nvPr>
            <p:ph idx="1"/>
          </p:nvPr>
        </p:nvSpPr>
        <p:spPr/>
        <p:txBody>
          <a:bodyPr>
            <a:normAutofit/>
          </a:bodyPr>
          <a:lstStyle/>
          <a:p>
            <a:r>
              <a:rPr lang="en-US" dirty="0" smtClean="0"/>
              <a:t>Minor allele frequency: common </a:t>
            </a:r>
            <a:r>
              <a:rPr lang="en-US" dirty="0" err="1" smtClean="0"/>
              <a:t>SNPs</a:t>
            </a:r>
            <a:r>
              <a:rPr lang="en-US" dirty="0" smtClean="0"/>
              <a:t> are more accurately imputed compared with rare </a:t>
            </a:r>
            <a:r>
              <a:rPr lang="en-US" dirty="0" err="1" smtClean="0"/>
              <a:t>SNPs</a:t>
            </a:r>
            <a:endParaRPr lang="en-US" dirty="0" smtClean="0"/>
          </a:p>
          <a:p>
            <a:r>
              <a:rPr lang="en-US" dirty="0" smtClean="0"/>
              <a:t>Reference Panel</a:t>
            </a:r>
          </a:p>
        </p:txBody>
      </p:sp>
    </p:spTree>
    <p:extLst>
      <p:ext uri="{BB962C8B-B14F-4D97-AF65-F5344CB8AC3E}">
        <p14:creationId xmlns:p14="http://schemas.microsoft.com/office/powerpoint/2010/main" val="305690755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Accuracy of imputation</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Accuracy is very important as poorly imputed SNPs can lead to false positives</a:t>
            </a:r>
          </a:p>
          <a:p>
            <a:r>
              <a:rPr lang="en-US" dirty="0" smtClean="0"/>
              <a:t>Normally, imputed SNPs that are associated need to be genotyped </a:t>
            </a:r>
          </a:p>
          <a:p>
            <a:r>
              <a:rPr lang="en-US" dirty="0"/>
              <a:t>Genotypes are imputed with uncertainty and a probability distribution over all three genotypes is produced and used in downstream association analyses, for example by using the expected allele count: P(AA), P(</a:t>
            </a:r>
            <a:r>
              <a:rPr lang="en-US" dirty="0" err="1"/>
              <a:t>Aa</a:t>
            </a:r>
            <a:r>
              <a:rPr lang="en-US" dirty="0"/>
              <a:t>), P(</a:t>
            </a:r>
            <a:r>
              <a:rPr lang="en-US" dirty="0" err="1"/>
              <a:t>aa</a:t>
            </a:r>
            <a:r>
              <a:rPr lang="en-US" dirty="0" smtClean="0"/>
              <a:t>)</a:t>
            </a:r>
          </a:p>
          <a:p>
            <a:r>
              <a:rPr lang="en-US" dirty="0" smtClean="0"/>
              <a:t>Quality </a:t>
            </a:r>
            <a:r>
              <a:rPr lang="en-US" dirty="0"/>
              <a:t>of the imputed SNP:  1 means complete certainty, 0 means complete uncertainty – filter out low quality imputed SNPs. For example, one measure is the R^2 between the best guess genotype and the allele dosage (expected allele count).</a:t>
            </a:r>
          </a:p>
          <a:p>
            <a:pPr marL="0" indent="0">
              <a:buNone/>
            </a:pPr>
            <a:endParaRPr lang="en-US" dirty="0" smtClean="0"/>
          </a:p>
          <a:p>
            <a:endParaRPr lang="en-US" dirty="0"/>
          </a:p>
        </p:txBody>
      </p:sp>
    </p:spTree>
    <p:extLst>
      <p:ext uri="{BB962C8B-B14F-4D97-AF65-F5344CB8AC3E}">
        <p14:creationId xmlns:p14="http://schemas.microsoft.com/office/powerpoint/2010/main" val="2025384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864" y="0"/>
            <a:ext cx="8676936" cy="6705600"/>
          </a:xfrm>
          <a:prstGeom prst="rect">
            <a:avLst/>
          </a:prstGeom>
        </p:spPr>
      </p:pic>
    </p:spTree>
    <p:extLst>
      <p:ext uri="{BB962C8B-B14F-4D97-AF65-F5344CB8AC3E}">
        <p14:creationId xmlns:p14="http://schemas.microsoft.com/office/powerpoint/2010/main" val="244825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Population substructure in association studies</a:t>
            </a:r>
            <a:endParaRPr lang="en-US" dirty="0"/>
          </a:p>
        </p:txBody>
      </p:sp>
      <p:sp>
        <p:nvSpPr>
          <p:cNvPr id="3" name="Content Placeholder 2"/>
          <p:cNvSpPr>
            <a:spLocks noGrp="1"/>
          </p:cNvSpPr>
          <p:nvPr>
            <p:ph idx="1"/>
          </p:nvPr>
        </p:nvSpPr>
        <p:spPr/>
        <p:txBody>
          <a:bodyPr/>
          <a:lstStyle/>
          <a:p>
            <a:r>
              <a:rPr lang="en-US" dirty="0" smtClean="0"/>
              <a:t>Population-based designs: unrelated individuals</a:t>
            </a:r>
          </a:p>
          <a:p>
            <a:r>
              <a:rPr lang="en-US" dirty="0" smtClean="0"/>
              <a:t>Easy to recruit, straightforward statistical analysis</a:t>
            </a:r>
          </a:p>
          <a:p>
            <a:r>
              <a:rPr lang="en-US" dirty="0" smtClean="0"/>
              <a:t>Epidemiological studies available for many complex traits, and hence only genotyping is usually required, with no additional recruitment</a:t>
            </a:r>
            <a:endParaRPr lang="en-US" dirty="0"/>
          </a:p>
        </p:txBody>
      </p:sp>
    </p:spTree>
    <p:extLst>
      <p:ext uri="{BB962C8B-B14F-4D97-AF65-F5344CB8AC3E}">
        <p14:creationId xmlns:p14="http://schemas.microsoft.com/office/powerpoint/2010/main" val="84779618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Problems with population-based genetic studies</a:t>
            </a:r>
            <a:endParaRPr lang="en-US" dirty="0"/>
          </a:p>
        </p:txBody>
      </p:sp>
      <p:sp>
        <p:nvSpPr>
          <p:cNvPr id="3" name="Content Placeholder 2"/>
          <p:cNvSpPr>
            <a:spLocks noGrp="1"/>
          </p:cNvSpPr>
          <p:nvPr>
            <p:ph idx="1"/>
          </p:nvPr>
        </p:nvSpPr>
        <p:spPr/>
        <p:txBody>
          <a:bodyPr>
            <a:normAutofit/>
          </a:bodyPr>
          <a:lstStyle/>
          <a:p>
            <a:r>
              <a:rPr lang="en-US" dirty="0" smtClean="0"/>
              <a:t>Effect sizes (</a:t>
            </a:r>
            <a:r>
              <a:rPr lang="en-US" dirty="0" err="1" smtClean="0"/>
              <a:t>ORs</a:t>
            </a:r>
            <a:r>
              <a:rPr lang="en-US" dirty="0" smtClean="0"/>
              <a:t>) are small to modest for complex traits. Therefore large sample sizes are required to have sufficient statistical power</a:t>
            </a:r>
          </a:p>
          <a:p>
            <a:r>
              <a:rPr lang="en-US" dirty="0" smtClean="0"/>
              <a:t>Very popular, but also have weaknesses</a:t>
            </a:r>
          </a:p>
          <a:p>
            <a:r>
              <a:rPr lang="en-US" dirty="0" smtClean="0"/>
              <a:t>Association can be due to confounding: population admixture or stratification</a:t>
            </a:r>
          </a:p>
        </p:txBody>
      </p:sp>
    </p:spTree>
    <p:extLst>
      <p:ext uri="{BB962C8B-B14F-4D97-AF65-F5344CB8AC3E}">
        <p14:creationId xmlns:p14="http://schemas.microsoft.com/office/powerpoint/2010/main" val="256813606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Three common types of population substructure</a:t>
            </a:r>
            <a:endParaRPr lang="en-US" dirty="0"/>
          </a:p>
        </p:txBody>
      </p:sp>
      <p:sp>
        <p:nvSpPr>
          <p:cNvPr id="3" name="Content Placeholder 2"/>
          <p:cNvSpPr>
            <a:spLocks noGrp="1"/>
          </p:cNvSpPr>
          <p:nvPr>
            <p:ph idx="1"/>
          </p:nvPr>
        </p:nvSpPr>
        <p:spPr/>
        <p:txBody>
          <a:bodyPr/>
          <a:lstStyle/>
          <a:p>
            <a:r>
              <a:rPr lang="en-US" dirty="0" smtClean="0"/>
              <a:t>Population stratification: different sub-populations/strata </a:t>
            </a:r>
          </a:p>
          <a:p>
            <a:r>
              <a:rPr lang="en-US" dirty="0" smtClean="0"/>
              <a:t>Population </a:t>
            </a:r>
            <a:r>
              <a:rPr lang="en-US" dirty="0"/>
              <a:t>admixture: mixture of different genetic ancestries due to mixing of two or more populations in the </a:t>
            </a:r>
            <a:r>
              <a:rPr lang="en-US" dirty="0" smtClean="0"/>
              <a:t>past </a:t>
            </a:r>
          </a:p>
          <a:p>
            <a:r>
              <a:rPr lang="en-US" dirty="0" smtClean="0"/>
              <a:t>Population </a:t>
            </a:r>
            <a:r>
              <a:rPr lang="en-US" dirty="0"/>
              <a:t>inbreeding: Preference of mating among relatives in a population or because of geographic isolation restricts mating choices</a:t>
            </a:r>
          </a:p>
          <a:p>
            <a:pPr marL="0" indent="0">
              <a:buNone/>
            </a:pPr>
            <a:endParaRPr lang="en-US" dirty="0"/>
          </a:p>
        </p:txBody>
      </p:sp>
    </p:spTree>
    <p:extLst>
      <p:ext uri="{BB962C8B-B14F-4D97-AF65-F5344CB8AC3E}">
        <p14:creationId xmlns:p14="http://schemas.microsoft.com/office/powerpoint/2010/main" val="284902962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Population Substructure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The estimate of allele frequency can still be unbiased if equal probability sampling from target population</a:t>
            </a:r>
          </a:p>
          <a:p>
            <a:r>
              <a:rPr lang="en-US" dirty="0" smtClean="0"/>
              <a:t>However, the presence of population substructure can mean that not all subjects have the same probability of being selected depending on how selection is done</a:t>
            </a:r>
          </a:p>
          <a:p>
            <a:r>
              <a:rPr lang="en-US" dirty="0" smtClean="0"/>
              <a:t>For example, if genotype frequencies differ between subgroups and sampling favors certain subgroups over others, the sample estimate may be biased</a:t>
            </a:r>
          </a:p>
          <a:p>
            <a:r>
              <a:rPr lang="en-US" dirty="0" smtClean="0"/>
              <a:t>Even if no bias, variance of the estimate can be affected, and can affect the validity of the association test results</a:t>
            </a:r>
          </a:p>
          <a:p>
            <a:r>
              <a:rPr lang="en-US" dirty="0"/>
              <a:t>M</a:t>
            </a:r>
            <a:r>
              <a:rPr lang="en-US" dirty="0" smtClean="0"/>
              <a:t>ethods to adjust for population stratification by correcting the bias and variance issues </a:t>
            </a:r>
            <a:endParaRPr lang="en-US" dirty="0"/>
          </a:p>
        </p:txBody>
      </p:sp>
    </p:spTree>
    <p:extLst>
      <p:ext uri="{BB962C8B-B14F-4D97-AF65-F5344CB8AC3E}">
        <p14:creationId xmlns:p14="http://schemas.microsoft.com/office/powerpoint/2010/main" val="78712414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Inflation</a:t>
            </a:r>
          </a:p>
        </p:txBody>
      </p:sp>
      <p:sp>
        <p:nvSpPr>
          <p:cNvPr id="3" name="Content Placeholder 2"/>
          <p:cNvSpPr>
            <a:spLocks noGrp="1"/>
          </p:cNvSpPr>
          <p:nvPr>
            <p:ph idx="1"/>
          </p:nvPr>
        </p:nvSpPr>
        <p:spPr/>
        <p:txBody>
          <a:bodyPr/>
          <a:lstStyle/>
          <a:p>
            <a:pPr marL="0" indent="0">
              <a:buNone/>
            </a:pPr>
            <a:r>
              <a:rPr lang="en-US" dirty="0" smtClean="0"/>
              <a:t>Population substructure generates over-dispersion of test statistics used to test for association</a:t>
            </a:r>
          </a:p>
          <a:p>
            <a:pPr marL="0" indent="0">
              <a:buNone/>
            </a:pPr>
            <a:r>
              <a:rPr lang="en-US" dirty="0" smtClean="0"/>
              <a:t>Variance </a:t>
            </a:r>
            <a:r>
              <a:rPr lang="en-US" dirty="0"/>
              <a:t>inflation factor=ratio of true variance to the expectation of the variance:</a:t>
            </a:r>
          </a:p>
          <a:p>
            <a:pPr marL="0" indent="0">
              <a:buNone/>
            </a:pPr>
            <a:endParaRPr lang="en-US" dirty="0"/>
          </a:p>
          <a:p>
            <a:pPr marL="0" indent="0">
              <a:buNone/>
            </a:pPr>
            <a:endParaRPr lang="en-US" dirty="0"/>
          </a:p>
          <a:p>
            <a:pPr marL="0" indent="0">
              <a:buNone/>
            </a:pPr>
            <a:endParaRPr lang="en-US" dirty="0"/>
          </a:p>
          <a:p>
            <a:endParaRPr lang="en-US" dirty="0"/>
          </a:p>
        </p:txBody>
      </p:sp>
      <p:graphicFrame>
        <p:nvGraphicFramePr>
          <p:cNvPr id="4" name="Content Placeholder 3"/>
          <p:cNvGraphicFramePr>
            <a:graphicFrameLocks noChangeAspect="1"/>
          </p:cNvGraphicFramePr>
          <p:nvPr>
            <p:extLst>
              <p:ext uri="{D42A27DB-BD31-4B8C-83A1-F6EECF244321}">
                <p14:modId xmlns:p14="http://schemas.microsoft.com/office/powerpoint/2010/main" val="1957284605"/>
              </p:ext>
            </p:extLst>
          </p:nvPr>
        </p:nvGraphicFramePr>
        <p:xfrm>
          <a:off x="1614201" y="4812421"/>
          <a:ext cx="5360685" cy="725557"/>
        </p:xfrm>
        <a:graphic>
          <a:graphicData uri="http://schemas.openxmlformats.org/presentationml/2006/ole">
            <mc:AlternateContent xmlns:mc="http://schemas.openxmlformats.org/markup-compatibility/2006">
              <mc:Choice xmlns:v="urn:schemas-microsoft-com:vml" Requires="v">
                <p:oleObj spid="_x0000_s1044" name="Equation" r:id="rId3" imgW="2908300" imgH="393700" progId="Equation.3">
                  <p:embed/>
                </p:oleObj>
              </mc:Choice>
              <mc:Fallback>
                <p:oleObj name="Equation" r:id="rId3" imgW="2908300" imgH="393700" progId="Equation.3">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4201" y="4812421"/>
                        <a:ext cx="5360685" cy="7255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46928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Genetics</a:t>
            </a:r>
            <a:endParaRPr lang="en-US" dirty="0"/>
          </a:p>
        </p:txBody>
      </p:sp>
      <p:sp>
        <p:nvSpPr>
          <p:cNvPr id="3" name="Content Placeholder 2"/>
          <p:cNvSpPr>
            <a:spLocks noGrp="1"/>
          </p:cNvSpPr>
          <p:nvPr>
            <p:ph idx="1"/>
          </p:nvPr>
        </p:nvSpPr>
        <p:spPr/>
        <p:txBody>
          <a:bodyPr>
            <a:normAutofit fontScale="92500" lnSpcReduction="10000"/>
          </a:bodyPr>
          <a:lstStyle/>
          <a:p>
            <a:r>
              <a:rPr lang="en-US" dirty="0"/>
              <a:t>Most of early studies: plant and animal genetics – Mendel’s experiments with garden peas in 1860’s </a:t>
            </a:r>
          </a:p>
          <a:p>
            <a:r>
              <a:rPr lang="en-US" dirty="0" smtClean="0"/>
              <a:t>Human genetics in particular is fairly young discipline.</a:t>
            </a:r>
          </a:p>
          <a:p>
            <a:r>
              <a:rPr lang="en-US" dirty="0" smtClean="0"/>
              <a:t>Humans are difficult to study because:</a:t>
            </a:r>
          </a:p>
          <a:p>
            <a:pPr>
              <a:buNone/>
            </a:pPr>
            <a:r>
              <a:rPr lang="en-US" dirty="0" smtClean="0"/>
              <a:t>     - experimental crossings are not possible</a:t>
            </a:r>
          </a:p>
          <a:p>
            <a:pPr>
              <a:buNone/>
            </a:pPr>
            <a:r>
              <a:rPr lang="en-US" dirty="0" smtClean="0"/>
              <a:t>     - environmental factors are hard to control</a:t>
            </a:r>
          </a:p>
          <a:p>
            <a:pPr>
              <a:buNone/>
            </a:pPr>
            <a:r>
              <a:rPr lang="en-US" dirty="0" smtClean="0"/>
              <a:t>     - humans have small families with many years needed for a new generation to develop</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Approaches to population stratification</a:t>
            </a:r>
            <a:endParaRPr lang="en-US" dirty="0"/>
          </a:p>
        </p:txBody>
      </p:sp>
      <p:sp>
        <p:nvSpPr>
          <p:cNvPr id="3" name="Content Placeholder 2"/>
          <p:cNvSpPr>
            <a:spLocks noGrp="1"/>
          </p:cNvSpPr>
          <p:nvPr>
            <p:ph idx="1"/>
          </p:nvPr>
        </p:nvSpPr>
        <p:spPr/>
        <p:txBody>
          <a:bodyPr/>
          <a:lstStyle/>
          <a:p>
            <a:r>
              <a:rPr lang="en-US" dirty="0" smtClean="0"/>
              <a:t>Methods are based on the availability of an additional set of `null’ markers</a:t>
            </a:r>
          </a:p>
          <a:p>
            <a:r>
              <a:rPr lang="en-US" dirty="0" smtClean="0"/>
              <a:t>Genomic Control (Devlin and Roeder 1999)</a:t>
            </a:r>
          </a:p>
          <a:p>
            <a:r>
              <a:rPr lang="en-US" dirty="0" smtClean="0"/>
              <a:t>STRUCTURE (Pritchard 2000)</a:t>
            </a:r>
          </a:p>
          <a:p>
            <a:r>
              <a:rPr lang="en-US" dirty="0" err="1" smtClean="0"/>
              <a:t>Eigenstrat</a:t>
            </a:r>
            <a:r>
              <a:rPr lang="en-US" dirty="0" smtClean="0"/>
              <a:t> (Price et al 2006)</a:t>
            </a:r>
          </a:p>
          <a:p>
            <a:r>
              <a:rPr lang="en-US" dirty="0" smtClean="0"/>
              <a:t>EMMAX (</a:t>
            </a:r>
            <a:r>
              <a:rPr lang="en-US" dirty="0" err="1" smtClean="0"/>
              <a:t>Eskin</a:t>
            </a:r>
            <a:r>
              <a:rPr lang="en-US" dirty="0" smtClean="0"/>
              <a:t> group 2010)</a:t>
            </a:r>
          </a:p>
          <a:p>
            <a:endParaRPr lang="en-US" dirty="0"/>
          </a:p>
        </p:txBody>
      </p:sp>
    </p:spTree>
    <p:extLst>
      <p:ext uri="{BB962C8B-B14F-4D97-AF65-F5344CB8AC3E}">
        <p14:creationId xmlns:p14="http://schemas.microsoft.com/office/powerpoint/2010/main" val="151516961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Genomic Control</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Addresses the variance inflation problem </a:t>
            </a:r>
          </a:p>
          <a:p>
            <a:r>
              <a:rPr lang="en-US" dirty="0" smtClean="0"/>
              <a:t>Empirically estimates the variance in the test statistics computed at null markers.</a:t>
            </a:r>
          </a:p>
          <a:p>
            <a:r>
              <a:rPr lang="en-US" dirty="0" smtClean="0"/>
              <a:t>A variance inflation factor, lambda, is calculated based on the ratio of the empirical variance at null loci to the theoretical variance</a:t>
            </a:r>
          </a:p>
          <a:p>
            <a:r>
              <a:rPr lang="en-US" dirty="0" smtClean="0"/>
              <a:t>This inflation factor is used to adjust the variance at the marker loci of interest</a:t>
            </a:r>
          </a:p>
          <a:p>
            <a:endParaRPr lang="en-US" dirty="0" smtClean="0"/>
          </a:p>
          <a:p>
            <a:endParaRPr lang="en-US" dirty="0"/>
          </a:p>
          <a:p>
            <a:endParaRPr lang="en-US" dirty="0" smtClean="0"/>
          </a:p>
          <a:p>
            <a:r>
              <a:rPr lang="en-US" dirty="0" smtClean="0"/>
              <a:t>Same adjustment at all markers</a:t>
            </a:r>
          </a:p>
          <a:p>
            <a:r>
              <a:rPr lang="en-US" dirty="0" smtClean="0"/>
              <a:t>Commonly used adjustment method</a:t>
            </a:r>
          </a:p>
          <a:p>
            <a:endParaRPr lang="en-US" dirty="0" smtClean="0"/>
          </a:p>
          <a:p>
            <a:pPr marL="0" indent="0">
              <a:buNone/>
            </a:pPr>
            <a:endParaRPr lang="en-US" dirty="0" smtClean="0"/>
          </a:p>
          <a:p>
            <a:endParaRPr lang="en-US" dirty="0"/>
          </a:p>
        </p:txBody>
      </p:sp>
      <p:pic>
        <p:nvPicPr>
          <p:cNvPr id="4" name="Picture 3"/>
          <p:cNvPicPr>
            <a:picLocks noChangeAspect="1"/>
          </p:cNvPicPr>
          <p:nvPr/>
        </p:nvPicPr>
        <p:blipFill>
          <a:blip r:embed="rId2"/>
          <a:stretch>
            <a:fillRect/>
          </a:stretch>
        </p:blipFill>
        <p:spPr>
          <a:xfrm>
            <a:off x="3437815" y="3584353"/>
            <a:ext cx="2108200" cy="833744"/>
          </a:xfrm>
          <a:prstGeom prst="rect">
            <a:avLst/>
          </a:prstGeom>
        </p:spPr>
      </p:pic>
    </p:spTree>
    <p:extLst>
      <p:ext uri="{BB962C8B-B14F-4D97-AF65-F5344CB8AC3E}">
        <p14:creationId xmlns:p14="http://schemas.microsoft.com/office/powerpoint/2010/main" val="334134837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Pritchard (2000)</a:t>
            </a:r>
          </a:p>
          <a:p>
            <a:r>
              <a:rPr lang="en-US" dirty="0" smtClean="0"/>
              <a:t>Infer the latent population structure, perform a stratified analysis</a:t>
            </a:r>
          </a:p>
          <a:p>
            <a:r>
              <a:rPr lang="en-US" dirty="0" smtClean="0"/>
              <a:t>Needs the availability of AIMs (ancestry informative markers), markers that </a:t>
            </a:r>
            <a:r>
              <a:rPr lang="en-US" dirty="0"/>
              <a:t>exhibit substantially different frequencies between populations from different geographical regions</a:t>
            </a:r>
            <a:r>
              <a:rPr lang="en-US" dirty="0" smtClean="0"/>
              <a:t>.</a:t>
            </a:r>
          </a:p>
          <a:p>
            <a:r>
              <a:rPr lang="en-US" i="1" dirty="0"/>
              <a:t>STRUCTURE</a:t>
            </a:r>
            <a:r>
              <a:rPr lang="en-US" dirty="0"/>
              <a:t> uses a </a:t>
            </a:r>
            <a:r>
              <a:rPr lang="en-US" dirty="0" smtClean="0"/>
              <a:t>Bayesian </a:t>
            </a:r>
            <a:r>
              <a:rPr lang="en-US" dirty="0"/>
              <a:t>clustering approach applying </a:t>
            </a:r>
            <a:r>
              <a:rPr lang="en-US" i="1" dirty="0"/>
              <a:t>Markov Chain Monte Carlo</a:t>
            </a:r>
            <a:r>
              <a:rPr lang="en-US" dirty="0"/>
              <a:t> (MCMC) estimation. </a:t>
            </a:r>
            <a:endParaRPr lang="en-US" dirty="0" smtClean="0"/>
          </a:p>
          <a:p>
            <a:r>
              <a:rPr lang="en-US" dirty="0" smtClean="0"/>
              <a:t>Start by randomly </a:t>
            </a:r>
            <a:r>
              <a:rPr lang="en-US" dirty="0"/>
              <a:t>assigning individuals to a pre-determined number of groups, then variant frequencies are estimated in each group and individuals re-assigned based on those frequency estimates</a:t>
            </a:r>
            <a:r>
              <a:rPr lang="en-US" dirty="0" smtClean="0"/>
              <a:t>.</a:t>
            </a:r>
          </a:p>
          <a:p>
            <a:r>
              <a:rPr lang="en-US" dirty="0" smtClean="0"/>
              <a:t>Repeat many times, until a </a:t>
            </a:r>
            <a:r>
              <a:rPr lang="en-US" dirty="0"/>
              <a:t>progressive convergence toward reliable allele frequency estimates in each population and membership probabilities of individuals to a population.</a:t>
            </a:r>
          </a:p>
          <a:p>
            <a:endParaRPr lang="en-US" dirty="0" smtClean="0"/>
          </a:p>
          <a:p>
            <a:r>
              <a:rPr lang="en-US" dirty="0" smtClean="0"/>
              <a:t>Model-based, requires strong population-admixture (from a few distinct ethnicities) or the use of a large number of AIMs (ancestry informative markers)</a:t>
            </a:r>
          </a:p>
          <a:p>
            <a:r>
              <a:rPr lang="en-US" dirty="0" smtClean="0"/>
              <a:t>Works well if model is estimated correctly, and if distinct populations present </a:t>
            </a:r>
            <a:endParaRPr lang="en-US" dirty="0"/>
          </a:p>
        </p:txBody>
      </p:sp>
    </p:spTree>
    <p:extLst>
      <p:ext uri="{BB962C8B-B14F-4D97-AF65-F5344CB8AC3E}">
        <p14:creationId xmlns:p14="http://schemas.microsoft.com/office/powerpoint/2010/main" val="2526904832"/>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Principal Component approach (</a:t>
            </a:r>
            <a:r>
              <a:rPr lang="en-US" dirty="0" err="1" smtClean="0"/>
              <a:t>Eigenstrat</a:t>
            </a:r>
            <a:r>
              <a:rPr lang="en-US" dirty="0" smtClean="0"/>
              <a:t>)</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AIMs: Markers or group of markers that are surrogates for ancestry can be used as covariates in a regression analysis</a:t>
            </a:r>
          </a:p>
          <a:p>
            <a:r>
              <a:rPr lang="en-US" dirty="0" smtClean="0"/>
              <a:t>Disadvantage: such ancestry informative markers need to be known in advance</a:t>
            </a:r>
          </a:p>
          <a:p>
            <a:r>
              <a:rPr lang="en-US" dirty="0" smtClean="0"/>
              <a:t>With the arrival of genome-wide data such </a:t>
            </a:r>
            <a:r>
              <a:rPr lang="en-US" dirty="0" err="1" smtClean="0"/>
              <a:t>AIMs</a:t>
            </a:r>
            <a:r>
              <a:rPr lang="en-US" dirty="0" smtClean="0"/>
              <a:t> are not needed.</a:t>
            </a:r>
          </a:p>
          <a:p>
            <a:r>
              <a:rPr lang="en-US" dirty="0" smtClean="0"/>
              <a:t>Instead, one can include null markers or linear combinations of null markers as covariates in the analysis (using linear or logistic regression</a:t>
            </a:r>
            <a:r>
              <a:rPr lang="en-US" dirty="0"/>
              <a:t>). These linear combinations serve as surrogates of the underlying </a:t>
            </a:r>
            <a:r>
              <a:rPr lang="en-US" dirty="0" smtClean="0"/>
              <a:t>strata </a:t>
            </a:r>
            <a:endParaRPr lang="en-US" dirty="0"/>
          </a:p>
          <a:p>
            <a:r>
              <a:rPr lang="en-US" dirty="0"/>
              <a:t>P</a:t>
            </a:r>
            <a:r>
              <a:rPr lang="en-US" dirty="0" smtClean="0"/>
              <a:t>erform PCA (principal component analysis) on the variance-covariance matrix of all genotypes. </a:t>
            </a:r>
          </a:p>
          <a:p>
            <a:r>
              <a:rPr lang="en-US" dirty="0" smtClean="0"/>
              <a:t>Select top K eigenvalues that are statistically significant</a:t>
            </a:r>
          </a:p>
          <a:p>
            <a:r>
              <a:rPr lang="en-US" dirty="0" smtClean="0"/>
              <a:t>Include the significant eigenvectors in the regression  of phenotype on marker</a:t>
            </a:r>
          </a:p>
          <a:p>
            <a:endParaRPr lang="en-US" dirty="0" smtClean="0"/>
          </a:p>
        </p:txBody>
      </p:sp>
    </p:spTree>
    <p:extLst>
      <p:ext uri="{BB962C8B-B14F-4D97-AF65-F5344CB8AC3E}">
        <p14:creationId xmlns:p14="http://schemas.microsoft.com/office/powerpoint/2010/main" val="88621966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1181100" y="0"/>
            <a:ext cx="6762485" cy="6858000"/>
          </a:xfrm>
          <a:prstGeom prst="rect">
            <a:avLst/>
          </a:prstGeom>
        </p:spPr>
      </p:pic>
    </p:spTree>
    <p:extLst>
      <p:ext uri="{BB962C8B-B14F-4D97-AF65-F5344CB8AC3E}">
        <p14:creationId xmlns:p14="http://schemas.microsoft.com/office/powerpoint/2010/main" val="311269109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38811" y="274637"/>
            <a:ext cx="8673163" cy="5851525"/>
          </a:xfrm>
          <a:prstGeom prst="rect">
            <a:avLst/>
          </a:prstGeom>
        </p:spPr>
      </p:pic>
    </p:spTree>
    <p:extLst>
      <p:ext uri="{BB962C8B-B14F-4D97-AF65-F5344CB8AC3E}">
        <p14:creationId xmlns:p14="http://schemas.microsoft.com/office/powerpoint/2010/main" val="322025860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Mixed models</a:t>
            </a:r>
            <a:endParaRPr lang="en-US" dirty="0"/>
          </a:p>
        </p:txBody>
      </p:sp>
      <p:sp>
        <p:nvSpPr>
          <p:cNvPr id="3" name="Content Placeholder 2"/>
          <p:cNvSpPr>
            <a:spLocks noGrp="1"/>
          </p:cNvSpPr>
          <p:nvPr>
            <p:ph idx="1"/>
          </p:nvPr>
        </p:nvSpPr>
        <p:spPr/>
        <p:txBody>
          <a:bodyPr>
            <a:normAutofit lnSpcReduction="10000"/>
          </a:bodyPr>
          <a:lstStyle/>
          <a:p>
            <a:r>
              <a:rPr lang="en-US" dirty="0"/>
              <a:t>Mixed models can model population structure, family structure and cryptic </a:t>
            </a:r>
            <a:r>
              <a:rPr lang="en-US" dirty="0" smtClean="0"/>
              <a:t>relatedness</a:t>
            </a:r>
          </a:p>
          <a:p>
            <a:r>
              <a:rPr lang="en-US" dirty="0" smtClean="0"/>
              <a:t>Model phenotypes using a mixture of fixed effects (SNPs) and random effects (family structure)</a:t>
            </a:r>
          </a:p>
          <a:p>
            <a:r>
              <a:rPr lang="en-US" dirty="0"/>
              <a:t>A new approach EMMAX (2010) is based on mixed-effects model to account for hidden relatedness</a:t>
            </a:r>
          </a:p>
          <a:p>
            <a:endParaRPr lang="en-US" dirty="0"/>
          </a:p>
        </p:txBody>
      </p:sp>
    </p:spTree>
    <p:extLst>
      <p:ext uri="{BB962C8B-B14F-4D97-AF65-F5344CB8AC3E}">
        <p14:creationId xmlns:p14="http://schemas.microsoft.com/office/powerpoint/2010/main" val="3986287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06462"/>
          </a:xfrm>
        </p:spPr>
        <p:txBody>
          <a:bodyPr>
            <a:normAutofit fontScale="90000"/>
          </a:bodyPr>
          <a:lstStyle/>
          <a:p>
            <a:r>
              <a:rPr lang="en-US" dirty="0" smtClean="0"/>
              <a:t>Under the null hypothesis of no association at any of the markers, the P-values follow a uniform distribution.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9816" y="1778000"/>
            <a:ext cx="8606984" cy="4485658"/>
          </a:xfrm>
          <a:prstGeom prst="rect">
            <a:avLst/>
          </a:prstGeom>
        </p:spPr>
      </p:pic>
    </p:spTree>
    <p:extLst>
      <p:ext uri="{BB962C8B-B14F-4D97-AF65-F5344CB8AC3E}">
        <p14:creationId xmlns:p14="http://schemas.microsoft.com/office/powerpoint/2010/main" val="424819895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Family based association tests</a:t>
            </a:r>
            <a:endParaRPr lang="en-US" dirty="0"/>
          </a:p>
        </p:txBody>
      </p:sp>
      <p:sp>
        <p:nvSpPr>
          <p:cNvPr id="3" name="Content Placeholder 2"/>
          <p:cNvSpPr>
            <a:spLocks noGrp="1"/>
          </p:cNvSpPr>
          <p:nvPr>
            <p:ph idx="1"/>
          </p:nvPr>
        </p:nvSpPr>
        <p:spPr/>
        <p:txBody>
          <a:bodyPr/>
          <a:lstStyle/>
          <a:p>
            <a:r>
              <a:rPr lang="en-US" dirty="0" smtClean="0"/>
              <a:t>Family-based tests are </a:t>
            </a:r>
            <a:r>
              <a:rPr lang="en-US" dirty="0" smtClean="0"/>
              <a:t>robust to population substructure</a:t>
            </a:r>
          </a:p>
          <a:p>
            <a:r>
              <a:rPr lang="en-US" dirty="0" smtClean="0"/>
              <a:t>This robustness comes </a:t>
            </a:r>
            <a:r>
              <a:rPr lang="en-US" dirty="0" smtClean="0"/>
              <a:t>at</a:t>
            </a:r>
            <a:r>
              <a:rPr lang="en-US" dirty="0" smtClean="0"/>
              <a:t> </a:t>
            </a:r>
            <a:r>
              <a:rPr lang="en-US" dirty="0" smtClean="0"/>
              <a:t>a price.</a:t>
            </a:r>
          </a:p>
          <a:p>
            <a:r>
              <a:rPr lang="en-US" dirty="0" smtClean="0"/>
              <a:t>They</a:t>
            </a:r>
            <a:r>
              <a:rPr lang="en-US" dirty="0" smtClean="0"/>
              <a:t> </a:t>
            </a:r>
            <a:r>
              <a:rPr lang="en-US" dirty="0" smtClean="0"/>
              <a:t>tend to have reduced power compared to population-based tests</a:t>
            </a:r>
          </a:p>
          <a:p>
            <a:r>
              <a:rPr lang="en-US" dirty="0" smtClean="0"/>
              <a:t>Furthermore, family-based datasets are more difficult to collect</a:t>
            </a:r>
            <a:endParaRPr lang="en-US" dirty="0"/>
          </a:p>
        </p:txBody>
      </p:sp>
    </p:spTree>
    <p:extLst>
      <p:ext uri="{BB962C8B-B14F-4D97-AF65-F5344CB8AC3E}">
        <p14:creationId xmlns:p14="http://schemas.microsoft.com/office/powerpoint/2010/main" val="2810285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Association Analysis in family-based designs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Family-based studies have long history in genetics for association, as well as linkage and segregation</a:t>
            </a:r>
          </a:p>
          <a:p>
            <a:r>
              <a:rPr lang="en-US" dirty="0" smtClean="0"/>
              <a:t>Example: compare the genotypes in cases with genotypes in their unaffected sibling</a:t>
            </a:r>
          </a:p>
          <a:p>
            <a:r>
              <a:rPr lang="en-US" dirty="0" smtClean="0"/>
              <a:t>Unaffected sibling=control=&gt; no confounding due to population stratification</a:t>
            </a:r>
          </a:p>
          <a:p>
            <a:r>
              <a:rPr lang="en-US" dirty="0" smtClean="0"/>
              <a:t>When rejecting H0: no association implies more than association. It implies LD (marker is both associated and linked to disease).</a:t>
            </a:r>
            <a:endParaRPr lang="en-US" dirty="0"/>
          </a:p>
        </p:txBody>
      </p:sp>
    </p:spTree>
    <p:extLst>
      <p:ext uri="{BB962C8B-B14F-4D97-AF65-F5344CB8AC3E}">
        <p14:creationId xmlns:p14="http://schemas.microsoft.com/office/powerpoint/2010/main" val="66424213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Brief History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 the beginning, there was no standardized way to assay the genetic information at the molecular level in an individual</a:t>
            </a:r>
          </a:p>
          <a:p>
            <a:r>
              <a:rPr lang="en-US" dirty="0" smtClean="0"/>
              <a:t>Traits or phenotypes</a:t>
            </a:r>
          </a:p>
          <a:p>
            <a:r>
              <a:rPr lang="en-US" dirty="0" smtClean="0"/>
              <a:t>For example, a person’s blood type at the ABO locus is a phenotype that depends on the variants at the ABO gene.  </a:t>
            </a:r>
          </a:p>
          <a:p>
            <a:r>
              <a:rPr lang="en-US" dirty="0" smtClean="0"/>
              <a:t>Familial aggregation: whether traits or diseases were inherited</a:t>
            </a:r>
          </a:p>
          <a:p>
            <a:r>
              <a:rPr lang="en-US" dirty="0"/>
              <a:t>Familial aggregation provides the justification for molecular studies.</a:t>
            </a:r>
          </a:p>
          <a:p>
            <a:pPr marL="0" indent="0">
              <a:buNone/>
            </a:pP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trio design and TDT</a:t>
            </a:r>
            <a:endParaRPr lang="en-US" dirty="0"/>
          </a:p>
        </p:txBody>
      </p:sp>
      <p:sp>
        <p:nvSpPr>
          <p:cNvPr id="3" name="Content Placeholder 2"/>
          <p:cNvSpPr>
            <a:spLocks noGrp="1"/>
          </p:cNvSpPr>
          <p:nvPr>
            <p:ph idx="1"/>
          </p:nvPr>
        </p:nvSpPr>
        <p:spPr/>
        <p:txBody>
          <a:bodyPr>
            <a:normAutofit lnSpcReduction="10000"/>
          </a:bodyPr>
          <a:lstStyle/>
          <a:p>
            <a:r>
              <a:rPr lang="en-US" dirty="0" smtClean="0"/>
              <a:t>Affected offspring and biological parents</a:t>
            </a:r>
          </a:p>
          <a:p>
            <a:r>
              <a:rPr lang="en-US" dirty="0" smtClean="0"/>
              <a:t>Three genotypes compared to two in a case-control design</a:t>
            </a:r>
          </a:p>
          <a:p>
            <a:r>
              <a:rPr lang="en-US" dirty="0" smtClean="0"/>
              <a:t>It can be difficult to obtain parental genotypes for late-onset diseases, e.g., Alzheimer’s disease</a:t>
            </a:r>
          </a:p>
          <a:p>
            <a:r>
              <a:rPr lang="en-US" dirty="0" smtClean="0"/>
              <a:t>Other designs: discordant </a:t>
            </a:r>
            <a:r>
              <a:rPr lang="en-US" dirty="0" err="1" smtClean="0"/>
              <a:t>sibships</a:t>
            </a:r>
            <a:r>
              <a:rPr lang="en-US" dirty="0" smtClean="0"/>
              <a:t>, trios with multiple affected siblings, multi-generational pedigrees.</a:t>
            </a:r>
            <a:endParaRPr lang="en-US" dirty="0"/>
          </a:p>
        </p:txBody>
      </p:sp>
    </p:spTree>
    <p:extLst>
      <p:ext uri="{BB962C8B-B14F-4D97-AF65-F5344CB8AC3E}">
        <p14:creationId xmlns:p14="http://schemas.microsoft.com/office/powerpoint/2010/main" val="169712822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TDT (transmission disequilibrium test) </a:t>
            </a:r>
            <a:endParaRPr lang="en-US" dirty="0"/>
          </a:p>
        </p:txBody>
      </p:sp>
      <p:sp>
        <p:nvSpPr>
          <p:cNvPr id="3" name="Content Placeholder 2"/>
          <p:cNvSpPr>
            <a:spLocks noGrp="1"/>
          </p:cNvSpPr>
          <p:nvPr>
            <p:ph idx="1"/>
          </p:nvPr>
        </p:nvSpPr>
        <p:spPr/>
        <p:txBody>
          <a:bodyPr>
            <a:normAutofit lnSpcReduction="10000"/>
          </a:bodyPr>
          <a:lstStyle/>
          <a:p>
            <a:r>
              <a:rPr lang="en-US" dirty="0" smtClean="0"/>
              <a:t>Based on parental genotypes, using Mendel’s Laws of segregation we can get the distribution of the offspring genotype</a:t>
            </a:r>
          </a:p>
          <a:p>
            <a:r>
              <a:rPr lang="en-US" dirty="0" smtClean="0"/>
              <a:t>Test is based on comparing the offspring genotypes to those expected based on parental genotypes</a:t>
            </a:r>
          </a:p>
          <a:p>
            <a:r>
              <a:rPr lang="en-US" dirty="0" smtClean="0"/>
              <a:t>TDT is a test of both linkage and association</a:t>
            </a:r>
          </a:p>
          <a:p>
            <a:r>
              <a:rPr lang="en-US" dirty="0" smtClean="0"/>
              <a:t>Therefore if either linkage or association is absent, the test has no power to reject</a:t>
            </a:r>
            <a:endParaRPr lang="en-US" dirty="0"/>
          </a:p>
        </p:txBody>
      </p:sp>
    </p:spTree>
    <p:extLst>
      <p:ext uri="{BB962C8B-B14F-4D97-AF65-F5344CB8AC3E}">
        <p14:creationId xmlns:p14="http://schemas.microsoft.com/office/powerpoint/2010/main" val="69576350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p:txBody>
      </p:sp>
      <p:graphicFrame>
        <p:nvGraphicFramePr>
          <p:cNvPr id="4" name="Table 3"/>
          <p:cNvGraphicFramePr>
            <a:graphicFrameLocks noGrp="1"/>
          </p:cNvGraphicFramePr>
          <p:nvPr/>
        </p:nvGraphicFramePr>
        <p:xfrm>
          <a:off x="1689100" y="267018"/>
          <a:ext cx="5448300" cy="2301239"/>
        </p:xfrm>
        <a:graphic>
          <a:graphicData uri="http://schemas.openxmlformats.org/drawingml/2006/table">
            <a:tbl>
              <a:tblPr firstRow="1" bandRow="1">
                <a:tableStyleId>{5C22544A-7EE6-4342-B048-85BDC9FD1C3A}</a:tableStyleId>
              </a:tblPr>
              <a:tblGrid>
                <a:gridCol w="3048000"/>
                <a:gridCol w="781050"/>
                <a:gridCol w="1619250"/>
              </a:tblGrid>
              <a:tr h="1021080">
                <a:tc>
                  <a:txBody>
                    <a:bodyPr/>
                    <a:lstStyle/>
                    <a:p>
                      <a:endParaRPr lang="en-US" dirty="0"/>
                    </a:p>
                  </a:txBody>
                  <a:tcPr/>
                </a:tc>
                <a:tc>
                  <a:txBody>
                    <a:bodyPr/>
                    <a:lstStyle/>
                    <a:p>
                      <a:endParaRPr lang="en-US" dirty="0"/>
                    </a:p>
                  </a:txBody>
                  <a:tcPr/>
                </a:tc>
                <a:tc>
                  <a:txBody>
                    <a:bodyPr/>
                    <a:lstStyle/>
                    <a:p>
                      <a:r>
                        <a:rPr lang="en-US" dirty="0" err="1" smtClean="0"/>
                        <a:t>Untransmitted</a:t>
                      </a:r>
                      <a:r>
                        <a:rPr lang="en-US" baseline="0" dirty="0" smtClean="0"/>
                        <a:t> </a:t>
                      </a:r>
                      <a:r>
                        <a:rPr lang="en-US" dirty="0" smtClean="0"/>
                        <a:t>Parental Allele</a:t>
                      </a:r>
                      <a:endParaRPr lang="en-US" dirty="0"/>
                    </a:p>
                  </a:txBody>
                  <a:tcPr/>
                </a:tc>
              </a:tr>
              <a:tr h="724951">
                <a:tc>
                  <a:txBody>
                    <a:bodyPr/>
                    <a:lstStyle/>
                    <a:p>
                      <a:r>
                        <a:rPr lang="en-US" dirty="0" smtClean="0"/>
                        <a:t>Transmitted Parental Allele</a:t>
                      </a:r>
                      <a:endParaRPr lang="en-US" dirty="0"/>
                    </a:p>
                  </a:txBody>
                  <a:tcPr/>
                </a:tc>
                <a:tc>
                  <a:txBody>
                    <a:bodyPr/>
                    <a:lstStyle/>
                    <a:p>
                      <a:endParaRPr lang="en-US" dirty="0" smtClean="0"/>
                    </a:p>
                    <a:p>
                      <a:r>
                        <a:rPr lang="en-US" dirty="0" smtClean="0"/>
                        <a:t>A</a:t>
                      </a:r>
                    </a:p>
                    <a:p>
                      <a:r>
                        <a:rPr lang="en-US" dirty="0" smtClean="0"/>
                        <a:t>a</a:t>
                      </a:r>
                    </a:p>
                  </a:txBody>
                  <a:tcPr/>
                </a:tc>
                <a:tc>
                  <a:txBody>
                    <a:bodyPr/>
                    <a:lstStyle/>
                    <a:p>
                      <a:r>
                        <a:rPr lang="en-US" dirty="0" smtClean="0"/>
                        <a:t>   A</a:t>
                      </a:r>
                      <a:r>
                        <a:rPr lang="en-US" baseline="0" dirty="0" smtClean="0"/>
                        <a:t>   a</a:t>
                      </a:r>
                    </a:p>
                    <a:p>
                      <a:r>
                        <a:rPr lang="en-US" baseline="0" dirty="0" smtClean="0"/>
                        <a:t>   </a:t>
                      </a:r>
                      <a:r>
                        <a:rPr lang="en-US" baseline="0" dirty="0" err="1" smtClean="0"/>
                        <a:t>w</a:t>
                      </a:r>
                      <a:r>
                        <a:rPr lang="en-US" baseline="0" dirty="0" smtClean="0"/>
                        <a:t>   </a:t>
                      </a:r>
                      <a:r>
                        <a:rPr lang="en-US" baseline="0" dirty="0" err="1" smtClean="0"/>
                        <a:t>x</a:t>
                      </a:r>
                      <a:endParaRPr lang="en-US" baseline="0" dirty="0" smtClean="0"/>
                    </a:p>
                    <a:p>
                      <a:r>
                        <a:rPr lang="en-US" baseline="0" dirty="0" smtClean="0"/>
                        <a:t>    </a:t>
                      </a:r>
                      <a:r>
                        <a:rPr lang="en-US" baseline="0" dirty="0" err="1" smtClean="0"/>
                        <a:t>y</a:t>
                      </a:r>
                      <a:r>
                        <a:rPr lang="en-US" baseline="0" dirty="0" smtClean="0"/>
                        <a:t>   </a:t>
                      </a:r>
                      <a:r>
                        <a:rPr lang="en-US" baseline="0" dirty="0" err="1" smtClean="0"/>
                        <a:t>z</a:t>
                      </a:r>
                      <a:endParaRPr lang="en-US" dirty="0"/>
                    </a:p>
                  </a:txBody>
                  <a:tcPr/>
                </a:tc>
              </a:tr>
              <a:tr h="289980">
                <a:tc>
                  <a:txBody>
                    <a:bodyPr/>
                    <a:lstStyle/>
                    <a:p>
                      <a:endParaRPr lang="en-US"/>
                    </a:p>
                  </a:txBody>
                  <a:tcPr/>
                </a:tc>
                <a:tc>
                  <a:txBody>
                    <a:bodyPr/>
                    <a:lstStyle/>
                    <a:p>
                      <a:endParaRPr lang="en-US"/>
                    </a:p>
                  </a:txBody>
                  <a:tcPr/>
                </a:tc>
                <a:tc>
                  <a:txBody>
                    <a:bodyPr/>
                    <a:lstStyle/>
                    <a:p>
                      <a:endParaRPr lang="en-US" dirty="0"/>
                    </a:p>
                  </a:txBody>
                  <a:tcPr/>
                </a:tc>
              </a:tr>
            </a:tbl>
          </a:graphicData>
        </a:graphic>
      </p:graphicFrame>
      <p:sp>
        <p:nvSpPr>
          <p:cNvPr id="5" name="TextBox 4"/>
          <p:cNvSpPr txBox="1"/>
          <p:nvPr/>
        </p:nvSpPr>
        <p:spPr>
          <a:xfrm>
            <a:off x="1104900" y="3124200"/>
            <a:ext cx="8071440" cy="3970318"/>
          </a:xfrm>
          <a:prstGeom prst="rect">
            <a:avLst/>
          </a:prstGeom>
          <a:noFill/>
        </p:spPr>
        <p:txBody>
          <a:bodyPr wrap="none" rtlCol="0">
            <a:spAutoFit/>
          </a:bodyPr>
          <a:lstStyle/>
          <a:p>
            <a:pPr>
              <a:buFontTx/>
              <a:buChar char="-"/>
            </a:pPr>
            <a:r>
              <a:rPr lang="en-US" dirty="0" smtClean="0"/>
              <a:t>Each parent has a transmitted allele and an </a:t>
            </a:r>
            <a:r>
              <a:rPr lang="en-US" dirty="0" err="1" smtClean="0"/>
              <a:t>untransmitted</a:t>
            </a:r>
            <a:r>
              <a:rPr lang="en-US" dirty="0" smtClean="0"/>
              <a:t> allele</a:t>
            </a:r>
          </a:p>
          <a:p>
            <a:pPr>
              <a:buFontTx/>
              <a:buChar char="-"/>
            </a:pPr>
            <a:r>
              <a:rPr lang="en-US" dirty="0" err="1" smtClean="0"/>
              <a:t>w</a:t>
            </a:r>
            <a:r>
              <a:rPr lang="en-US" dirty="0" smtClean="0"/>
              <a:t>= #homozygous AA parents</a:t>
            </a:r>
          </a:p>
          <a:p>
            <a:pPr>
              <a:buFontTx/>
              <a:buChar char="-"/>
            </a:pPr>
            <a:r>
              <a:rPr lang="en-US" dirty="0" err="1"/>
              <a:t>z</a:t>
            </a:r>
            <a:r>
              <a:rPr lang="en-US" dirty="0" smtClean="0"/>
              <a:t>=#homozygous </a:t>
            </a:r>
            <a:r>
              <a:rPr lang="en-US" dirty="0" err="1" smtClean="0"/>
              <a:t>aa</a:t>
            </a:r>
            <a:r>
              <a:rPr lang="en-US" dirty="0" smtClean="0"/>
              <a:t> parents</a:t>
            </a:r>
          </a:p>
          <a:p>
            <a:pPr>
              <a:buFontTx/>
              <a:buChar char="-"/>
            </a:pPr>
            <a:r>
              <a:rPr lang="en-US" dirty="0" err="1" smtClean="0"/>
              <a:t>w</a:t>
            </a:r>
            <a:r>
              <a:rPr lang="en-US" dirty="0" smtClean="0"/>
              <a:t> and </a:t>
            </a:r>
            <a:r>
              <a:rPr lang="en-US" dirty="0" err="1" smtClean="0"/>
              <a:t>z</a:t>
            </a:r>
            <a:r>
              <a:rPr lang="en-US" dirty="0" smtClean="0"/>
              <a:t> are not informative, i.e., we do not care about homozygous parents</a:t>
            </a:r>
          </a:p>
          <a:p>
            <a:pPr>
              <a:buFontTx/>
              <a:buChar char="-"/>
            </a:pPr>
            <a:r>
              <a:rPr lang="en-US" dirty="0" err="1" smtClean="0"/>
              <a:t>x</a:t>
            </a:r>
            <a:r>
              <a:rPr lang="en-US" dirty="0" smtClean="0"/>
              <a:t>, </a:t>
            </a:r>
            <a:r>
              <a:rPr lang="en-US" dirty="0" err="1" smtClean="0"/>
              <a:t>y</a:t>
            </a:r>
            <a:r>
              <a:rPr lang="en-US" dirty="0" smtClean="0"/>
              <a:t> are important!</a:t>
            </a:r>
          </a:p>
          <a:p>
            <a:pPr>
              <a:buFontTx/>
              <a:buChar char="-"/>
            </a:pPr>
            <a:r>
              <a:rPr lang="en-US" dirty="0" smtClean="0"/>
              <a:t>If no association, we have </a:t>
            </a:r>
            <a:r>
              <a:rPr lang="en-US" dirty="0" err="1" smtClean="0"/>
              <a:t>E[x</a:t>
            </a:r>
            <a:r>
              <a:rPr lang="en-US" dirty="0" smtClean="0"/>
              <a:t>]=</a:t>
            </a:r>
            <a:r>
              <a:rPr lang="en-US" dirty="0" err="1" smtClean="0"/>
              <a:t>E[y</a:t>
            </a:r>
            <a:r>
              <a:rPr lang="en-US" dirty="0" smtClean="0"/>
              <a:t>]</a:t>
            </a:r>
          </a:p>
          <a:p>
            <a:pPr>
              <a:buFontTx/>
              <a:buChar char="-"/>
            </a:pPr>
            <a:r>
              <a:rPr lang="en-US" dirty="0" smtClean="0"/>
              <a:t> So conditioning on </a:t>
            </a:r>
            <a:r>
              <a:rPr lang="en-US" dirty="0" err="1" smtClean="0"/>
              <a:t>x+y</a:t>
            </a:r>
            <a:r>
              <a:rPr lang="en-US" dirty="0" smtClean="0"/>
              <a:t>, the count </a:t>
            </a:r>
            <a:r>
              <a:rPr lang="en-US" dirty="0" err="1" smtClean="0"/>
              <a:t>x</a:t>
            </a:r>
            <a:r>
              <a:rPr lang="en-US" dirty="0" smtClean="0"/>
              <a:t> is binomial with sample size </a:t>
            </a:r>
            <a:r>
              <a:rPr lang="en-US" dirty="0" err="1" smtClean="0"/>
              <a:t>x+y</a:t>
            </a:r>
            <a:r>
              <a:rPr lang="en-US" dirty="0" smtClean="0"/>
              <a:t> and probability </a:t>
            </a:r>
          </a:p>
          <a:p>
            <a:r>
              <a:rPr lang="en-US" dirty="0" smtClean="0"/>
              <a:t>  1/2</a:t>
            </a:r>
          </a:p>
          <a:p>
            <a:r>
              <a:rPr lang="en-US" dirty="0" smtClean="0"/>
              <a:t> - Example: </a:t>
            </a:r>
            <a:r>
              <a:rPr lang="en-US" dirty="0" err="1" smtClean="0"/>
              <a:t>Spielman</a:t>
            </a:r>
            <a:r>
              <a:rPr lang="en-US" dirty="0" smtClean="0"/>
              <a:t> et al 1993</a:t>
            </a:r>
          </a:p>
          <a:p>
            <a:r>
              <a:rPr lang="en-US" dirty="0" smtClean="0"/>
              <a:t>94 families, with two or more affected children with Insulin Dependent Diabetes </a:t>
            </a:r>
          </a:p>
          <a:p>
            <a:r>
              <a:rPr lang="en-US" dirty="0" smtClean="0"/>
              <a:t>Mellitus</a:t>
            </a:r>
          </a:p>
          <a:p>
            <a:r>
              <a:rPr lang="en-US" dirty="0" smtClean="0"/>
              <a:t>76 transmissions of allele 1 and 46 transmissions of allele 2 – highly significant</a:t>
            </a:r>
          </a:p>
          <a:p>
            <a:r>
              <a:rPr lang="en-US" dirty="0" smtClean="0"/>
              <a:t>  </a:t>
            </a:r>
          </a:p>
          <a:p>
            <a:pPr>
              <a:buFontTx/>
              <a:buChar char="-"/>
            </a:pPr>
            <a:endParaRPr lang="en-US" dirty="0"/>
          </a:p>
        </p:txBody>
      </p:sp>
    </p:spTree>
    <p:extLst>
      <p:ext uri="{BB962C8B-B14F-4D97-AF65-F5344CB8AC3E}">
        <p14:creationId xmlns:p14="http://schemas.microsoft.com/office/powerpoint/2010/main" val="56288205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TDT vs. case-control</a:t>
            </a:r>
            <a:endParaRPr lang="en-US" dirty="0"/>
          </a:p>
        </p:txBody>
      </p:sp>
      <p:sp>
        <p:nvSpPr>
          <p:cNvPr id="3" name="Content Placeholder 2"/>
          <p:cNvSpPr>
            <a:spLocks noGrp="1"/>
          </p:cNvSpPr>
          <p:nvPr>
            <p:ph idx="1"/>
          </p:nvPr>
        </p:nvSpPr>
        <p:spPr/>
        <p:txBody>
          <a:bodyPr/>
          <a:lstStyle/>
          <a:p>
            <a:r>
              <a:rPr lang="en-US" dirty="0" smtClean="0"/>
              <a:t>Power of TDT is expected to be lower than for case-control design with the same number of cases because, e.g., homozygous parents do not contribute</a:t>
            </a:r>
          </a:p>
          <a:p>
            <a:r>
              <a:rPr lang="en-US" dirty="0" smtClean="0"/>
              <a:t>Also sample size is 3:2</a:t>
            </a:r>
            <a:endParaRPr lang="en-US" dirty="0"/>
          </a:p>
        </p:txBody>
      </p:sp>
    </p:spTree>
    <p:extLst>
      <p:ext uri="{BB962C8B-B14F-4D97-AF65-F5344CB8AC3E}">
        <p14:creationId xmlns:p14="http://schemas.microsoft.com/office/powerpoint/2010/main" val="362650268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FBAT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Originally, TDT limited to offspring and parents</a:t>
            </a:r>
          </a:p>
          <a:p>
            <a:r>
              <a:rPr lang="en-US" dirty="0" smtClean="0"/>
              <a:t>Underlying disease model: additive</a:t>
            </a:r>
          </a:p>
          <a:p>
            <a:r>
              <a:rPr lang="en-US" dirty="0" smtClean="0"/>
              <a:t>Many extensions to handle other genetic models, missing data etc.</a:t>
            </a:r>
          </a:p>
          <a:p>
            <a:r>
              <a:rPr lang="en-US" dirty="0" smtClean="0"/>
              <a:t>FBAT is a unified family-based approach, an extension of TDT to: - missing parental genotypes, measured phenotypes, time-to-onset, different genetic models</a:t>
            </a:r>
          </a:p>
          <a:p>
            <a:r>
              <a:rPr lang="en-US" i="1" dirty="0" err="1" smtClean="0"/>
              <a:t>www.biostat.harvard.edu/~</a:t>
            </a:r>
            <a:r>
              <a:rPr lang="en-US" b="1" i="1" dirty="0" err="1" smtClean="0"/>
              <a:t>fbat</a:t>
            </a:r>
            <a:r>
              <a:rPr lang="en-US" i="1" dirty="0" err="1" smtClean="0"/>
              <a:t>/</a:t>
            </a:r>
            <a:r>
              <a:rPr lang="en-US" b="1" i="1" dirty="0" err="1" smtClean="0"/>
              <a:t>fbat</a:t>
            </a:r>
            <a:r>
              <a:rPr lang="en-US" i="1" dirty="0" err="1" smtClean="0"/>
              <a:t>.htm</a:t>
            </a:r>
            <a:r>
              <a:rPr lang="en-US" dirty="0" smtClean="0"/>
              <a:t> </a:t>
            </a:r>
          </a:p>
          <a:p>
            <a:endParaRPr lang="en-US" dirty="0" smtClean="0"/>
          </a:p>
          <a:p>
            <a:endParaRPr lang="en-US" dirty="0"/>
          </a:p>
        </p:txBody>
      </p:sp>
    </p:spTree>
    <p:extLst>
      <p:ext uri="{BB962C8B-B14F-4D97-AF65-F5344CB8AC3E}">
        <p14:creationId xmlns:p14="http://schemas.microsoft.com/office/powerpoint/2010/main" val="1548007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FBAT</a:t>
            </a:r>
            <a:endParaRPr lang="en-US" dirty="0"/>
          </a:p>
        </p:txBody>
      </p:sp>
      <p:sp>
        <p:nvSpPr>
          <p:cNvPr id="3" name="Content Placeholder 2"/>
          <p:cNvSpPr>
            <a:spLocks noGrp="1"/>
          </p:cNvSpPr>
          <p:nvPr>
            <p:ph idx="1"/>
          </p:nvPr>
        </p:nvSpPr>
        <p:spPr/>
        <p:txBody>
          <a:bodyPr>
            <a:noAutofit/>
          </a:bodyPr>
          <a:lstStyle/>
          <a:p>
            <a:r>
              <a:rPr lang="en-US" sz="2000" dirty="0" smtClean="0"/>
              <a:t>Score statistic:</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r>
              <a:rPr lang="en-US" sz="2000" dirty="0" smtClean="0"/>
              <a:t>Center the offspring genotype by its expected value under the null to maintain robustness to pop stratification</a:t>
            </a:r>
          </a:p>
          <a:p>
            <a:r>
              <a:rPr lang="en-US" sz="2000" dirty="0" smtClean="0"/>
              <a:t>If parental genotypes are missing can use genotypes of other relatives for the conditioning above</a:t>
            </a:r>
          </a:p>
          <a:p>
            <a:endParaRPr lang="en-US" sz="2000" dirty="0" smtClean="0"/>
          </a:p>
          <a:p>
            <a:endParaRPr lang="en-US" sz="2000" dirty="0" smtClean="0"/>
          </a:p>
          <a:p>
            <a:endParaRPr lang="en-US" sz="2000" dirty="0"/>
          </a:p>
          <a:p>
            <a:endParaRPr lang="en-US" sz="2000" dirty="0" smtClean="0"/>
          </a:p>
          <a:p>
            <a:pPr>
              <a:buNone/>
            </a:pPr>
            <a:r>
              <a:rPr lang="en-US" sz="2000" dirty="0" smtClean="0"/>
              <a:t>   </a:t>
            </a:r>
            <a:endParaRPr lang="en-US" sz="2000" dirty="0"/>
          </a:p>
        </p:txBody>
      </p:sp>
      <p:graphicFrame>
        <p:nvGraphicFramePr>
          <p:cNvPr id="4" name="Object 3"/>
          <p:cNvGraphicFramePr>
            <a:graphicFrameLocks noChangeAspect="1"/>
          </p:cNvGraphicFramePr>
          <p:nvPr/>
        </p:nvGraphicFramePr>
        <p:xfrm>
          <a:off x="1939159" y="2022475"/>
          <a:ext cx="4753741" cy="1060450"/>
        </p:xfrm>
        <a:graphic>
          <a:graphicData uri="http://schemas.openxmlformats.org/presentationml/2006/ole">
            <mc:AlternateContent xmlns:mc="http://schemas.openxmlformats.org/markup-compatibility/2006">
              <mc:Choice xmlns:v="urn:schemas-microsoft-com:vml" Requires="v">
                <p:oleObj spid="_x0000_s5146" name="Equation" r:id="rId3" imgW="1651000" imgH="368300" progId="Equation.3">
                  <p:embed/>
                </p:oleObj>
              </mc:Choice>
              <mc:Fallback>
                <p:oleObj name="Equation" r:id="rId3" imgW="1651000" imgH="368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9159" y="2022475"/>
                        <a:ext cx="4753741" cy="1060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nvGraphicFramePr>
        <p:xfrm>
          <a:off x="3441700" y="3626223"/>
          <a:ext cx="1644650" cy="773953"/>
        </p:xfrm>
        <a:graphic>
          <a:graphicData uri="http://schemas.openxmlformats.org/presentationml/2006/ole">
            <mc:AlternateContent xmlns:mc="http://schemas.openxmlformats.org/markup-compatibility/2006">
              <mc:Choice xmlns:v="urn:schemas-microsoft-com:vml" Requires="v">
                <p:oleObj spid="_x0000_s5147" name="Equation" r:id="rId5" imgW="863600" imgH="406400" progId="Equation.3">
                  <p:embed/>
                </p:oleObj>
              </mc:Choice>
              <mc:Fallback>
                <p:oleObj name="Equation" r:id="rId5" imgW="863600" imgH="406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1700" y="3626223"/>
                        <a:ext cx="1644650" cy="7739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41177383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Power Comparison</a:t>
            </a:r>
            <a:br>
              <a:rPr lang="en-US" dirty="0" smtClean="0"/>
            </a:br>
            <a:r>
              <a:rPr lang="en-US" dirty="0" smtClean="0"/>
              <a:t>Family-based vs. Population-based Designs</a:t>
            </a:r>
            <a:endParaRPr lang="en-US" dirty="0"/>
          </a:p>
        </p:txBody>
      </p:sp>
      <p:sp>
        <p:nvSpPr>
          <p:cNvPr id="3" name="Content Placeholder 2"/>
          <p:cNvSpPr>
            <a:spLocks noGrp="1"/>
          </p:cNvSpPr>
          <p:nvPr>
            <p:ph idx="1"/>
          </p:nvPr>
        </p:nvSpPr>
        <p:spPr>
          <a:xfrm>
            <a:off x="457200" y="1866900"/>
            <a:ext cx="8229600" cy="4259263"/>
          </a:xfrm>
        </p:spPr>
        <p:txBody>
          <a:bodyPr/>
          <a:lstStyle/>
          <a:p>
            <a:endParaRPr lang="en-US" dirty="0"/>
          </a:p>
        </p:txBody>
      </p:sp>
      <p:pic>
        <p:nvPicPr>
          <p:cNvPr id="4" name="Picture 3"/>
          <p:cNvPicPr>
            <a:picLocks noChangeAspect="1"/>
          </p:cNvPicPr>
          <p:nvPr/>
        </p:nvPicPr>
        <p:blipFill>
          <a:blip r:embed="rId2"/>
          <a:stretch>
            <a:fillRect/>
          </a:stretch>
        </p:blipFill>
        <p:spPr>
          <a:xfrm>
            <a:off x="-1" y="1231900"/>
            <a:ext cx="9143999" cy="5626100"/>
          </a:xfrm>
          <a:prstGeom prst="rect">
            <a:avLst/>
          </a:prstGeom>
        </p:spPr>
      </p:pic>
    </p:spTree>
    <p:extLst>
      <p:ext uri="{BB962C8B-B14F-4D97-AF65-F5344CB8AC3E}">
        <p14:creationId xmlns:p14="http://schemas.microsoft.com/office/powerpoint/2010/main" val="22975859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rcRect t="4344" b="4344"/>
          <a:stretch>
            <a:fillRect/>
          </a:stretch>
        </p:blipFill>
        <p:spPr>
          <a:xfrm>
            <a:off x="457200" y="80094"/>
            <a:ext cx="8229600" cy="6046070"/>
          </a:xfrm>
        </p:spPr>
      </p:pic>
    </p:spTree>
    <p:extLst>
      <p:ext uri="{BB962C8B-B14F-4D97-AF65-F5344CB8AC3E}">
        <p14:creationId xmlns:p14="http://schemas.microsoft.com/office/powerpoint/2010/main" val="1990175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1"/>
            <a:ext cx="9144000" cy="7099536"/>
          </a:xfrm>
          <a:prstGeom prst="rect">
            <a:avLst/>
          </a:prstGeom>
        </p:spPr>
      </p:pic>
    </p:spTree>
    <p:extLst>
      <p:ext uri="{BB962C8B-B14F-4D97-AF65-F5344CB8AC3E}">
        <p14:creationId xmlns:p14="http://schemas.microsoft.com/office/powerpoint/2010/main" val="8626901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Power Calculations for Case-Control Designs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Many software packages to do power and sample size calculations</a:t>
            </a:r>
          </a:p>
          <a:p>
            <a:pPr>
              <a:buNone/>
            </a:pPr>
            <a:r>
              <a:rPr lang="en-US" dirty="0" smtClean="0"/>
              <a:t>   - PLINK (http://</a:t>
            </a:r>
            <a:r>
              <a:rPr lang="en-US" dirty="0" err="1" smtClean="0"/>
              <a:t>pngu.mgh.harvard.edu/~purcell/plink</a:t>
            </a:r>
            <a:r>
              <a:rPr lang="en-US" dirty="0" smtClean="0"/>
              <a:t>/)</a:t>
            </a:r>
          </a:p>
          <a:p>
            <a:pPr>
              <a:buNone/>
            </a:pPr>
            <a:r>
              <a:rPr lang="en-US" dirty="0" smtClean="0"/>
              <a:t>   - QUANTO (http://</a:t>
            </a:r>
            <a:r>
              <a:rPr lang="en-US" dirty="0" err="1" smtClean="0"/>
              <a:t>hydra.usc.edu/gxe</a:t>
            </a:r>
            <a:r>
              <a:rPr lang="en-US" dirty="0" smtClean="0"/>
              <a:t>/)</a:t>
            </a:r>
          </a:p>
          <a:p>
            <a:pPr>
              <a:buNone/>
            </a:pPr>
            <a:r>
              <a:rPr lang="en-US" dirty="0" smtClean="0"/>
              <a:t>   - CATS (two stage designs) </a:t>
            </a:r>
          </a:p>
          <a:p>
            <a:pPr>
              <a:buFontTx/>
              <a:buChar char="-"/>
            </a:pPr>
            <a:r>
              <a:rPr lang="en-US" dirty="0" smtClean="0"/>
              <a:t>Need to specify: K=disease prevalence, frequency, relative risk, sample size. </a:t>
            </a:r>
          </a:p>
          <a:p>
            <a:pPr>
              <a:buFontTx/>
              <a:buChar char="-"/>
            </a:pPr>
            <a:r>
              <a:rPr lang="en-US" dirty="0" smtClean="0"/>
              <a:t>Note that we usually may not have the true DSL, and we test for association with </a:t>
            </a:r>
            <a:r>
              <a:rPr lang="en-US" dirty="0" smtClean="0"/>
              <a:t>a marker in LD with the disease locus:</a:t>
            </a:r>
          </a:p>
          <a:p>
            <a:pPr>
              <a:buNone/>
            </a:pPr>
            <a:endParaRPr lang="en-US" dirty="0" smtClean="0"/>
          </a:p>
          <a:p>
            <a:pPr>
              <a:buFontTx/>
              <a:buChar char="-"/>
            </a:pPr>
            <a:endParaRPr lang="en-US" dirty="0" smtClean="0"/>
          </a:p>
          <a:p>
            <a:pPr>
              <a:buNone/>
            </a:pPr>
            <a:r>
              <a:rPr lang="en-US" dirty="0" smtClean="0"/>
              <a:t> where          is the correlation between marker and DSL.</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328052053"/>
              </p:ext>
            </p:extLst>
          </p:nvPr>
        </p:nvGraphicFramePr>
        <p:xfrm>
          <a:off x="3162300" y="4305962"/>
          <a:ext cx="1976438" cy="381000"/>
        </p:xfrm>
        <a:graphic>
          <a:graphicData uri="http://schemas.openxmlformats.org/presentationml/2006/ole">
            <mc:AlternateContent xmlns:mc="http://schemas.openxmlformats.org/markup-compatibility/2006">
              <mc:Choice xmlns:v="urn:schemas-microsoft-com:vml" Requires="v">
                <p:oleObj spid="_x0000_s6170" name="Equation" r:id="rId3" imgW="1054100" imgH="203200" progId="Equation.3">
                  <p:embed/>
                </p:oleObj>
              </mc:Choice>
              <mc:Fallback>
                <p:oleObj name="Equation" r:id="rId3" imgW="1054100" imgH="203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2300" y="4305962"/>
                        <a:ext cx="1976438"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19" name="Object 3"/>
          <p:cNvGraphicFramePr>
            <a:graphicFrameLocks noChangeAspect="1"/>
          </p:cNvGraphicFramePr>
          <p:nvPr>
            <p:extLst>
              <p:ext uri="{D42A27DB-BD31-4B8C-83A1-F6EECF244321}">
                <p14:modId xmlns:p14="http://schemas.microsoft.com/office/powerpoint/2010/main" val="1231056915"/>
              </p:ext>
            </p:extLst>
          </p:nvPr>
        </p:nvGraphicFramePr>
        <p:xfrm>
          <a:off x="1435100" y="4921733"/>
          <a:ext cx="393700" cy="190500"/>
        </p:xfrm>
        <a:graphic>
          <a:graphicData uri="http://schemas.openxmlformats.org/presentationml/2006/ole">
            <mc:AlternateContent xmlns:mc="http://schemas.openxmlformats.org/markup-compatibility/2006">
              <mc:Choice xmlns:v="urn:schemas-microsoft-com:vml" Requires="v">
                <p:oleObj spid="_x0000_s6171" name="Equation" r:id="rId5" imgW="177800" imgH="190500" progId="Equation.3">
                  <p:embed/>
                </p:oleObj>
              </mc:Choice>
              <mc:Fallback>
                <p:oleObj name="Equation" r:id="rId5" imgW="177800" imgH="1905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5100" y="4921733"/>
                        <a:ext cx="3937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6576255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From aggregation studies to genetic studies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Technology </a:t>
            </a:r>
            <a:r>
              <a:rPr lang="en-US" dirty="0"/>
              <a:t>development: determine genetic information at specific genetic markers in the </a:t>
            </a:r>
            <a:r>
              <a:rPr lang="en-US" dirty="0" smtClean="0"/>
              <a:t>genome in an efficient and high-throughput way</a:t>
            </a:r>
          </a:p>
          <a:p>
            <a:r>
              <a:rPr lang="en-US" b="1" u="sng" dirty="0" smtClean="0"/>
              <a:t>Four major international projects:</a:t>
            </a:r>
            <a:endParaRPr lang="en-US" b="1" u="sng" dirty="0"/>
          </a:p>
          <a:p>
            <a:r>
              <a:rPr lang="en-US" dirty="0"/>
              <a:t>Human Genome Project (1990-2003</a:t>
            </a:r>
            <a:r>
              <a:rPr lang="en-US" dirty="0" smtClean="0"/>
              <a:t>)</a:t>
            </a:r>
            <a:r>
              <a:rPr lang="en-US" dirty="0"/>
              <a:t>: the primary objective of the project was to identify all of the genes in the human genome and identify the sequence of all 3 billion DNA base pairs in one individual</a:t>
            </a:r>
            <a:r>
              <a:rPr lang="en-US" dirty="0" smtClean="0"/>
              <a:t>.</a:t>
            </a:r>
          </a:p>
          <a:p>
            <a:r>
              <a:rPr lang="en-US" dirty="0" err="1" smtClean="0"/>
              <a:t>HapMap</a:t>
            </a:r>
            <a:r>
              <a:rPr lang="en-US" dirty="0" smtClean="0"/>
              <a:t> Project (2002-2006) </a:t>
            </a:r>
            <a:r>
              <a:rPr lang="en-US" dirty="0" smtClean="0">
                <a:hlinkClick r:id="rId2"/>
              </a:rPr>
              <a:t>http://hapmap.ncbi.nlm.nih.gov/</a:t>
            </a:r>
            <a:r>
              <a:rPr lang="en-US" dirty="0" smtClean="0"/>
              <a:t> – genotyped a million SNPs in 269 individuals – genotyping arrays - GWAS</a:t>
            </a:r>
          </a:p>
          <a:p>
            <a:r>
              <a:rPr lang="en-US" dirty="0" smtClean="0"/>
              <a:t>1000 </a:t>
            </a:r>
            <a:r>
              <a:rPr lang="en-US" dirty="0"/>
              <a:t>Genomes Project (2008-) </a:t>
            </a:r>
            <a:r>
              <a:rPr lang="en-US" dirty="0">
                <a:hlinkClick r:id="rId3"/>
              </a:rPr>
              <a:t>http://www.1000genomes.org/</a:t>
            </a:r>
            <a:r>
              <a:rPr lang="en-US" dirty="0"/>
              <a:t> – Sequencing studies and Rare Variants</a:t>
            </a:r>
            <a:r>
              <a:rPr lang="en-US" dirty="0" smtClean="0"/>
              <a:t>.</a:t>
            </a:r>
          </a:p>
          <a:p>
            <a:r>
              <a:rPr lang="en-US" dirty="0" smtClean="0"/>
              <a:t>ENCODE Project – functionally annotate the variation in the human genome</a:t>
            </a:r>
            <a:endParaRPr lang="en-US" dirty="0"/>
          </a:p>
          <a:p>
            <a:endParaRPr lang="en-US" dirty="0"/>
          </a:p>
        </p:txBody>
      </p:sp>
    </p:spTree>
    <p:extLst>
      <p:ext uri="{BB962C8B-B14F-4D97-AF65-F5344CB8AC3E}">
        <p14:creationId xmlns:p14="http://schemas.microsoft.com/office/powerpoint/2010/main" val="143705621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rcRect t="10051" b="10051"/>
          <a:stretch>
            <a:fillRect/>
          </a:stretch>
        </p:blipFill>
        <p:spPr/>
      </p:pic>
    </p:spTree>
    <p:extLst>
      <p:ext uri="{BB962C8B-B14F-4D97-AF65-F5344CB8AC3E}">
        <p14:creationId xmlns:p14="http://schemas.microsoft.com/office/powerpoint/2010/main" val="1401749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Heritability</a:t>
            </a:r>
            <a:endParaRPr lang="en-US" dirty="0"/>
          </a:p>
        </p:txBody>
      </p:sp>
      <p:sp>
        <p:nvSpPr>
          <p:cNvPr id="3" name="Content Placeholder 2"/>
          <p:cNvSpPr>
            <a:spLocks noGrp="1"/>
          </p:cNvSpPr>
          <p:nvPr>
            <p:ph idx="1"/>
          </p:nvPr>
        </p:nvSpPr>
        <p:spPr>
          <a:xfrm>
            <a:off x="457200" y="1650704"/>
            <a:ext cx="8229600" cy="4525963"/>
          </a:xfrm>
        </p:spPr>
        <p:txBody>
          <a:bodyPr>
            <a:normAutofit fontScale="77500" lnSpcReduction="20000"/>
          </a:bodyPr>
          <a:lstStyle/>
          <a:p>
            <a:r>
              <a:rPr lang="en-US" dirty="0" smtClean="0"/>
              <a:t>The </a:t>
            </a:r>
            <a:r>
              <a:rPr lang="en-US" dirty="0"/>
              <a:t>variance of the phenotype is partitioned into the genetic and non-genetic </a:t>
            </a:r>
            <a:r>
              <a:rPr lang="en-US" dirty="0" smtClean="0"/>
              <a:t>part</a:t>
            </a:r>
          </a:p>
          <a:p>
            <a:endParaRPr lang="en-US" dirty="0" smtClean="0"/>
          </a:p>
          <a:p>
            <a:r>
              <a:rPr lang="en-US" dirty="0" smtClean="0"/>
              <a:t>The </a:t>
            </a:r>
            <a:r>
              <a:rPr lang="en-US" dirty="0"/>
              <a:t>proportion of phenotypic variance explained by  additive genetic </a:t>
            </a:r>
            <a:r>
              <a:rPr lang="en-US" dirty="0" smtClean="0"/>
              <a:t>effects</a:t>
            </a:r>
          </a:p>
          <a:p>
            <a:pPr marL="0" indent="0">
              <a:buNone/>
            </a:pPr>
            <a:endParaRPr lang="en-US" dirty="0"/>
          </a:p>
          <a:p>
            <a:r>
              <a:rPr lang="en-US" dirty="0"/>
              <a:t>The heritability estimate depends on disease allele frequency and on the strength of the environmental component, and hence can be population </a:t>
            </a:r>
            <a:r>
              <a:rPr lang="en-US" dirty="0" smtClean="0"/>
              <a:t>specific</a:t>
            </a:r>
          </a:p>
          <a:p>
            <a:r>
              <a:rPr lang="en-US" dirty="0" smtClean="0"/>
              <a:t>GWAS hits explain only a small proportion of heritability</a:t>
            </a:r>
          </a:p>
          <a:p>
            <a:r>
              <a:rPr lang="en-US" b="1" dirty="0" smtClean="0"/>
              <a:t>E.g. for type 2 diabetes, GWAS studies in &gt; 150,000 individuals identified &gt; 70 loci that explain ~11% of T2D heritability</a:t>
            </a:r>
            <a:endParaRPr lang="en-US" b="1" dirty="0"/>
          </a:p>
          <a:p>
            <a:pPr marL="0" indent="0">
              <a:buNone/>
            </a:pPr>
            <a:endParaRPr lang="en-US" dirty="0"/>
          </a:p>
          <a:p>
            <a:endParaRPr lang="en-US" dirty="0" smtClean="0"/>
          </a:p>
          <a:p>
            <a:endParaRPr lang="en-US" dirty="0"/>
          </a:p>
          <a:p>
            <a:endParaRPr lang="en-US" dirty="0"/>
          </a:p>
          <a:p>
            <a:endParaRPr lang="en-US" dirty="0"/>
          </a:p>
          <a:p>
            <a:endParaRPr lang="en-US" dirty="0" smtClean="0"/>
          </a:p>
          <a:p>
            <a:endParaRPr lang="en-US" dirty="0"/>
          </a:p>
          <a:p>
            <a:endParaRPr lang="en-US" dirty="0" smtClean="0"/>
          </a:p>
          <a:p>
            <a:endParaRPr lang="en-US" dirty="0"/>
          </a:p>
          <a:p>
            <a:endParaRPr lang="en-US" dirty="0"/>
          </a:p>
          <a:p>
            <a:endParaRPr lang="en-US" dirty="0" smtClean="0"/>
          </a:p>
          <a:p>
            <a:endParaRPr lang="en-US" dirty="0" smtClean="0"/>
          </a:p>
          <a:p>
            <a:endParaRPr lang="en-US" dirty="0" smtClean="0"/>
          </a:p>
          <a:p>
            <a:endParaRPr lang="en-US" dirty="0"/>
          </a:p>
        </p:txBody>
      </p:sp>
      <p:pic>
        <p:nvPicPr>
          <p:cNvPr id="5" name="Picture 4"/>
          <p:cNvPicPr>
            <a:picLocks noChangeAspect="1"/>
          </p:cNvPicPr>
          <p:nvPr/>
        </p:nvPicPr>
        <p:blipFill>
          <a:blip r:embed="rId2"/>
          <a:stretch>
            <a:fillRect/>
          </a:stretch>
        </p:blipFill>
        <p:spPr>
          <a:xfrm>
            <a:off x="2181630" y="2366467"/>
            <a:ext cx="3898900" cy="482600"/>
          </a:xfrm>
          <a:prstGeom prst="rect">
            <a:avLst/>
          </a:prstGeom>
        </p:spPr>
      </p:pic>
      <p:pic>
        <p:nvPicPr>
          <p:cNvPr id="7" name="Picture 6"/>
          <p:cNvPicPr>
            <a:picLocks noChangeAspect="1"/>
          </p:cNvPicPr>
          <p:nvPr/>
        </p:nvPicPr>
        <p:blipFill>
          <a:blip r:embed="rId3"/>
          <a:stretch>
            <a:fillRect/>
          </a:stretch>
        </p:blipFill>
        <p:spPr>
          <a:xfrm>
            <a:off x="4441962" y="3186486"/>
            <a:ext cx="1990146" cy="717253"/>
          </a:xfrm>
          <a:prstGeom prst="rect">
            <a:avLst/>
          </a:prstGeom>
        </p:spPr>
      </p:pic>
    </p:spTree>
    <p:extLst>
      <p:ext uri="{BB962C8B-B14F-4D97-AF65-F5344CB8AC3E}">
        <p14:creationId xmlns:p14="http://schemas.microsoft.com/office/powerpoint/2010/main" val="419245979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GWAS results for Psychiatric traits</a:t>
            </a:r>
            <a:endParaRPr lang="en-US" dirty="0"/>
          </a:p>
        </p:txBody>
      </p:sp>
      <p:pic>
        <p:nvPicPr>
          <p:cNvPr id="4" name="Picture 3" descr="he trajectory of GWAS discoveries for SCZ and other psychiatric disorders in comparison to Crohn's disease and inflammatory bowel disease."/>
          <p:cNvPicPr/>
          <p:nvPr/>
        </p:nvPicPr>
        <p:blipFill>
          <a:blip r:embed="rId2">
            <a:extLst>
              <a:ext uri="{28A0092B-C50C-407E-A947-70E740481C1C}">
                <a14:useLocalDpi xmlns:a14="http://schemas.microsoft.com/office/drawing/2010/main" val="0"/>
              </a:ext>
            </a:extLst>
          </a:blip>
          <a:srcRect/>
          <a:stretch>
            <a:fillRect/>
          </a:stretch>
        </p:blipFill>
        <p:spPr bwMode="auto">
          <a:xfrm>
            <a:off x="563075" y="1532572"/>
            <a:ext cx="7619501" cy="5081302"/>
          </a:xfrm>
          <a:prstGeom prst="rect">
            <a:avLst/>
          </a:prstGeom>
          <a:noFill/>
          <a:ln>
            <a:noFill/>
          </a:ln>
        </p:spPr>
      </p:pic>
    </p:spTree>
    <p:extLst>
      <p:ext uri="{BB962C8B-B14F-4D97-AF65-F5344CB8AC3E}">
        <p14:creationId xmlns:p14="http://schemas.microsoft.com/office/powerpoint/2010/main" val="28292783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Beyond GWAS: from GWAS signal to causal variant/gene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With a few exceptions, once a genome-wide association signal is identified, the causal variant (and gene) is unknown.</a:t>
            </a:r>
          </a:p>
          <a:p>
            <a:r>
              <a:rPr lang="en-US" dirty="0" smtClean="0"/>
              <a:t>Much </a:t>
            </a:r>
            <a:r>
              <a:rPr lang="en-US" dirty="0" smtClean="0"/>
              <a:t>(fine-mapping) work </a:t>
            </a:r>
            <a:r>
              <a:rPr lang="en-US" dirty="0" smtClean="0"/>
              <a:t>remains to be done </a:t>
            </a:r>
            <a:r>
              <a:rPr lang="en-US" dirty="0" smtClean="0"/>
              <a:t>after a successful GWA study in order to </a:t>
            </a:r>
            <a:r>
              <a:rPr lang="en-US" dirty="0" smtClean="0"/>
              <a:t>identify the true culprit.</a:t>
            </a:r>
          </a:p>
          <a:p>
            <a:r>
              <a:rPr lang="en-US" dirty="0" smtClean="0"/>
              <a:t>In addition to a statistical association identified based on contrasting case-control frequencies, additional information on the predicted functional impact of a variant needs to be incorporated into the model in order to identify the causal variants.</a:t>
            </a:r>
            <a:endParaRPr lang="en-US" dirty="0"/>
          </a:p>
        </p:txBody>
      </p:sp>
    </p:spTree>
    <p:extLst>
      <p:ext uri="{BB962C8B-B14F-4D97-AF65-F5344CB8AC3E}">
        <p14:creationId xmlns:p14="http://schemas.microsoft.com/office/powerpoint/2010/main" val="2514772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240255" y="183071"/>
            <a:ext cx="8694952" cy="6281613"/>
          </a:xfrm>
          <a:prstGeom prst="rect">
            <a:avLst/>
          </a:prstGeom>
          <a:noFill/>
          <a:ln>
            <a:noFill/>
          </a:ln>
        </p:spPr>
      </p:pic>
    </p:spTree>
    <p:extLst>
      <p:ext uri="{BB962C8B-B14F-4D97-AF65-F5344CB8AC3E}">
        <p14:creationId xmlns:p14="http://schemas.microsoft.com/office/powerpoint/2010/main" val="28613282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Model</a:t>
            </a:r>
            <a:endParaRPr lang="en-US" dirty="0"/>
          </a:p>
        </p:txBody>
      </p:sp>
      <p:sp>
        <p:nvSpPr>
          <p:cNvPr id="3" name="Content Placeholder 2"/>
          <p:cNvSpPr>
            <a:spLocks noGrp="1"/>
          </p:cNvSpPr>
          <p:nvPr>
            <p:ph idx="1"/>
          </p:nvPr>
        </p:nvSpPr>
        <p:spPr/>
        <p:txBody>
          <a:bodyPr/>
          <a:lstStyle/>
          <a:p>
            <a:r>
              <a:rPr lang="en-US" dirty="0" smtClean="0"/>
              <a:t>With this hierarchical model, for each variant we get an estimate of effect size     that takes into account both the allele frequencies in cases and controls, but also additional functional covariate information.</a:t>
            </a:r>
          </a:p>
          <a:p>
            <a:r>
              <a:rPr lang="en-US" dirty="0" smtClean="0"/>
              <a:t>Hence variants with both strong statistical support and functional </a:t>
            </a:r>
            <a:r>
              <a:rPr lang="en-US" dirty="0"/>
              <a:t>e</a:t>
            </a:r>
            <a:r>
              <a:rPr lang="en-US" dirty="0" smtClean="0"/>
              <a:t>vidence are prioritized for experimental </a:t>
            </a:r>
            <a:r>
              <a:rPr lang="en-US" smtClean="0"/>
              <a:t>functional studies.</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841465968"/>
              </p:ext>
            </p:extLst>
          </p:nvPr>
        </p:nvGraphicFramePr>
        <p:xfrm>
          <a:off x="6303840" y="2219732"/>
          <a:ext cx="305815" cy="310468"/>
        </p:xfrm>
        <a:graphic>
          <a:graphicData uri="http://schemas.openxmlformats.org/presentationml/2006/ole">
            <mc:AlternateContent xmlns:mc="http://schemas.openxmlformats.org/markup-compatibility/2006">
              <mc:Choice xmlns:v="urn:schemas-microsoft-com:vml" Requires="v">
                <p:oleObj spid="_x0000_s7170" name="Equation" r:id="rId3" imgW="139700" imgH="203200" progId="Equation.3">
                  <p:embed/>
                </p:oleObj>
              </mc:Choice>
              <mc:Fallback>
                <p:oleObj name="Equation" r:id="rId3" imgW="139700" imgH="203200" progId="Equation.3">
                  <p:embed/>
                  <p:pic>
                    <p:nvPicPr>
                      <p:cNvPr id="0" name=""/>
                      <p:cNvPicPr/>
                      <p:nvPr/>
                    </p:nvPicPr>
                    <p:blipFill>
                      <a:blip r:embed="rId4"/>
                      <a:stretch>
                        <a:fillRect/>
                      </a:stretch>
                    </p:blipFill>
                    <p:spPr>
                      <a:xfrm>
                        <a:off x="6303840" y="2219732"/>
                        <a:ext cx="305815" cy="310468"/>
                      </a:xfrm>
                      <a:prstGeom prst="rect">
                        <a:avLst/>
                      </a:prstGeom>
                    </p:spPr>
                  </p:pic>
                </p:oleObj>
              </mc:Fallback>
            </mc:AlternateContent>
          </a:graphicData>
        </a:graphic>
      </p:graphicFrame>
    </p:spTree>
    <p:extLst>
      <p:ext uri="{BB962C8B-B14F-4D97-AF65-F5344CB8AC3E}">
        <p14:creationId xmlns:p14="http://schemas.microsoft.com/office/powerpoint/2010/main" val="1153914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genetic diseases</a:t>
            </a:r>
            <a:endParaRPr lang="en-US" dirty="0"/>
          </a:p>
        </p:txBody>
      </p:sp>
      <p:sp>
        <p:nvSpPr>
          <p:cNvPr id="3" name="Content Placeholder 2"/>
          <p:cNvSpPr>
            <a:spLocks noGrp="1"/>
          </p:cNvSpPr>
          <p:nvPr>
            <p:ph idx="1"/>
          </p:nvPr>
        </p:nvSpPr>
        <p:spPr/>
        <p:txBody>
          <a:bodyPr>
            <a:normAutofit fontScale="92500" lnSpcReduction="20000"/>
          </a:bodyPr>
          <a:lstStyle/>
          <a:p>
            <a:endParaRPr lang="en-US" dirty="0" smtClean="0"/>
          </a:p>
          <a:p>
            <a:r>
              <a:rPr lang="en-US" b="1" u="sng" dirty="0" err="1"/>
              <a:t>Mendelian</a:t>
            </a:r>
            <a:r>
              <a:rPr lang="en-US" b="1" u="sng" dirty="0"/>
              <a:t> diseases </a:t>
            </a:r>
            <a:r>
              <a:rPr lang="en-US" dirty="0"/>
              <a:t>are inherited diseases that follow a simple pattern of inheritance, like dominant, recessive and are usually caused by genetic defects at one major gene. They are rare and severe conditions, like Cystic Fibrosis, </a:t>
            </a:r>
            <a:r>
              <a:rPr lang="en-US" dirty="0" err="1"/>
              <a:t>Duchenes</a:t>
            </a:r>
            <a:r>
              <a:rPr lang="en-US" dirty="0"/>
              <a:t>’ Muscular Dystrophy, and Sickle Cell Anemia. </a:t>
            </a:r>
          </a:p>
          <a:p>
            <a:r>
              <a:rPr lang="en-US" dirty="0"/>
              <a:t>Many </a:t>
            </a:r>
            <a:r>
              <a:rPr lang="en-US" b="1" u="sng" dirty="0"/>
              <a:t>common diseases </a:t>
            </a:r>
            <a:r>
              <a:rPr lang="en-US" dirty="0"/>
              <a:t>are complex, being caused by many genetic and environmental factors. </a:t>
            </a: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Genetic Variants</a:t>
            </a:r>
            <a:endParaRPr lang="en-US" dirty="0"/>
          </a:p>
        </p:txBody>
      </p:sp>
      <p:sp>
        <p:nvSpPr>
          <p:cNvPr id="3" name="Content Placeholder 2"/>
          <p:cNvSpPr>
            <a:spLocks noGrp="1"/>
          </p:cNvSpPr>
          <p:nvPr>
            <p:ph idx="1"/>
          </p:nvPr>
        </p:nvSpPr>
        <p:spPr/>
        <p:txBody>
          <a:bodyPr>
            <a:noAutofit/>
          </a:bodyPr>
          <a:lstStyle/>
          <a:p>
            <a:r>
              <a:rPr lang="en-US" sz="1800" dirty="0"/>
              <a:t>Genetic variants are key for the process of gene </a:t>
            </a:r>
            <a:r>
              <a:rPr lang="en-US" sz="1800" dirty="0" smtClean="0"/>
              <a:t>mapping</a:t>
            </a:r>
          </a:p>
          <a:p>
            <a:r>
              <a:rPr lang="en-US" sz="1800" dirty="0" smtClean="0"/>
              <a:t>Mutations are constantly introduced in the genome, and they give rise to genetic variants</a:t>
            </a:r>
          </a:p>
          <a:p>
            <a:r>
              <a:rPr lang="en-US" sz="1800" dirty="0"/>
              <a:t>Many genetic variants have no effect on disease. </a:t>
            </a:r>
            <a:endParaRPr lang="en-US" sz="1800" dirty="0" smtClean="0"/>
          </a:p>
          <a:p>
            <a:r>
              <a:rPr lang="en-US" sz="1800" dirty="0" smtClean="0"/>
              <a:t>SNP (single nucleotide polymorphism): occur commonly throughout the genome, and are cost effective to genotype in large numbers (millions) in GWAS</a:t>
            </a:r>
          </a:p>
          <a:p>
            <a:r>
              <a:rPr lang="en-US" sz="1800" dirty="0"/>
              <a:t>E.g. a </a:t>
            </a:r>
            <a:r>
              <a:rPr lang="en-US" sz="1800" dirty="0" err="1"/>
              <a:t>biallelic</a:t>
            </a:r>
            <a:r>
              <a:rPr lang="en-US" sz="1800" dirty="0"/>
              <a:t> locus (SNP) has two possible alleles: B and b. </a:t>
            </a:r>
            <a:endParaRPr lang="en-US" sz="1800" dirty="0" smtClean="0"/>
          </a:p>
          <a:p>
            <a:r>
              <a:rPr lang="en-US" sz="1800" dirty="0" smtClean="0"/>
              <a:t>Let frequency of allele ‘B’ be p and that of ‘b’ be q=1-p. Let’s say q&lt;=0.5</a:t>
            </a:r>
          </a:p>
          <a:p>
            <a:r>
              <a:rPr lang="en-US" sz="1800" dirty="0" smtClean="0"/>
              <a:t>‘b’ is called minor allele, and ‘B’ major allele</a:t>
            </a:r>
            <a:endParaRPr lang="en-US" sz="1800" dirty="0"/>
          </a:p>
          <a:p>
            <a:r>
              <a:rPr lang="en-US" sz="1800" dirty="0"/>
              <a:t>Genotype: the pair of alleles in an individual: homozygous (BB, bb), and heterozygous (Bb). </a:t>
            </a:r>
            <a:endParaRPr lang="en-US" sz="1800" dirty="0" smtClean="0"/>
          </a:p>
          <a:p>
            <a:r>
              <a:rPr lang="en-US" sz="1800" dirty="0" smtClean="0"/>
              <a:t>Recent </a:t>
            </a:r>
            <a:r>
              <a:rPr lang="en-US" sz="1800" b="1" dirty="0" smtClean="0"/>
              <a:t>explosive human population growth</a:t>
            </a:r>
            <a:r>
              <a:rPr lang="en-US" sz="1800" dirty="0" smtClean="0"/>
              <a:t>: from a few million people 10,000 years ago to over 7 billion today generates lots of rare variants that can play a role in disease</a:t>
            </a:r>
            <a:endParaRPr lang="en-US" sz="1800" dirty="0"/>
          </a:p>
          <a:p>
            <a:endParaRPr lang="en-US" sz="1800" dirty="0"/>
          </a:p>
          <a:p>
            <a:endParaRPr lang="en-US" sz="1600" dirty="0" smtClean="0"/>
          </a:p>
        </p:txBody>
      </p:sp>
    </p:spTree>
    <p:extLst>
      <p:ext uri="{BB962C8B-B14F-4D97-AF65-F5344CB8AC3E}">
        <p14:creationId xmlns:p14="http://schemas.microsoft.com/office/powerpoint/2010/main" val="271713126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Site Frequency Spectrum</a:t>
            </a:r>
            <a:endParaRPr lang="en-US" dirty="0"/>
          </a:p>
        </p:txBody>
      </p:sp>
      <p:pic>
        <p:nvPicPr>
          <p:cNvPr id="4" name="Picture 3" descr="ttp://openi.nlm.nih.gov/imgs/512/382/3404070/3404070_pone.0037558.g004.png"/>
          <p:cNvPicPr/>
          <p:nvPr/>
        </p:nvPicPr>
        <p:blipFill>
          <a:blip r:embed="rId2">
            <a:extLst>
              <a:ext uri="{28A0092B-C50C-407E-A947-70E740481C1C}">
                <a14:useLocalDpi xmlns:a14="http://schemas.microsoft.com/office/drawing/2010/main" val="0"/>
              </a:ext>
            </a:extLst>
          </a:blip>
          <a:srcRect/>
          <a:stretch>
            <a:fillRect/>
          </a:stretch>
        </p:blipFill>
        <p:spPr bwMode="auto">
          <a:xfrm>
            <a:off x="823732" y="1495107"/>
            <a:ext cx="7722490" cy="4631056"/>
          </a:xfrm>
          <a:prstGeom prst="rect">
            <a:avLst/>
          </a:prstGeom>
          <a:noFill/>
          <a:ln>
            <a:noFill/>
          </a:ln>
        </p:spPr>
      </p:pic>
    </p:spTree>
    <p:extLst>
      <p:ext uri="{BB962C8B-B14F-4D97-AF65-F5344CB8AC3E}">
        <p14:creationId xmlns:p14="http://schemas.microsoft.com/office/powerpoint/2010/main" val="168658510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1928</TotalTime>
  <Words>3682</Words>
  <Application>Microsoft Macintosh PowerPoint</Application>
  <PresentationFormat>On-screen Show (4:3)</PresentationFormat>
  <Paragraphs>382</Paragraphs>
  <Slides>65</Slides>
  <Notes>1</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65</vt:i4>
      </vt:variant>
    </vt:vector>
  </HeadingPairs>
  <TitlesOfParts>
    <vt:vector size="68" baseType="lpstr">
      <vt:lpstr>Office Theme</vt:lpstr>
      <vt:lpstr>Equation</vt:lpstr>
      <vt:lpstr>Microsoft Equation</vt:lpstr>
      <vt:lpstr>Statistical Methods for Genomics Part 1: GWAS</vt:lpstr>
      <vt:lpstr>Outline</vt:lpstr>
      <vt:lpstr>Goal</vt:lpstr>
      <vt:lpstr>Human Genetics</vt:lpstr>
      <vt:lpstr>Brief History</vt:lpstr>
      <vt:lpstr>From aggregation studies to genetic studies</vt:lpstr>
      <vt:lpstr>Examples of genetic diseases</vt:lpstr>
      <vt:lpstr>Genetic Variants</vt:lpstr>
      <vt:lpstr>Site Frequency Spectrum</vt:lpstr>
      <vt:lpstr>Early Genetic Mapping Efforts</vt:lpstr>
      <vt:lpstr>Association testing</vt:lpstr>
      <vt:lpstr>PowerPoint Presentation</vt:lpstr>
      <vt:lpstr>Genetic Models</vt:lpstr>
      <vt:lpstr>Types of association tests</vt:lpstr>
      <vt:lpstr>2DF: Association Testing (Co-dominant)</vt:lpstr>
      <vt:lpstr>1DF: Recessive and Dominant Tests</vt:lpstr>
      <vt:lpstr>Cochran-Armitage Trend Test</vt:lpstr>
      <vt:lpstr>Regression approach: extension to covariate adjustment and to other phenotypes</vt:lpstr>
      <vt:lpstr>GWAS</vt:lpstr>
      <vt:lpstr>Genome-wide association studies (GWAS)</vt:lpstr>
      <vt:lpstr>PowerPoint Presentation</vt:lpstr>
      <vt:lpstr>QC (quality-control) Analysis</vt:lpstr>
      <vt:lpstr>Study Designs</vt:lpstr>
      <vt:lpstr>Multiple Testing</vt:lpstr>
      <vt:lpstr>Modest effect sizes</vt:lpstr>
      <vt:lpstr>Meta-analysis</vt:lpstr>
      <vt:lpstr>Imputation=In-silico Genotyping</vt:lpstr>
      <vt:lpstr>PowerPoint Presentation</vt:lpstr>
      <vt:lpstr>Reference Set</vt:lpstr>
      <vt:lpstr>Imputation - Methods</vt:lpstr>
      <vt:lpstr>HMM</vt:lpstr>
      <vt:lpstr>Performance of Imputation Methods</vt:lpstr>
      <vt:lpstr>Accuracy of imputation</vt:lpstr>
      <vt:lpstr>PowerPoint Presentation</vt:lpstr>
      <vt:lpstr>Population substructure in association studies</vt:lpstr>
      <vt:lpstr>Problems with population-based genetic studies</vt:lpstr>
      <vt:lpstr>Three common types of population substructure</vt:lpstr>
      <vt:lpstr>Population Substructure</vt:lpstr>
      <vt:lpstr>Variance Inflation</vt:lpstr>
      <vt:lpstr>Approaches to population stratification</vt:lpstr>
      <vt:lpstr>Genomic Control</vt:lpstr>
      <vt:lpstr>STRUCTURE</vt:lpstr>
      <vt:lpstr>Principal Component approach (Eigenstrat)</vt:lpstr>
      <vt:lpstr>PowerPoint Presentation</vt:lpstr>
      <vt:lpstr>PowerPoint Presentation</vt:lpstr>
      <vt:lpstr>Mixed models</vt:lpstr>
      <vt:lpstr>Under the null hypothesis of no association at any of the markers, the P-values follow a uniform distribution.</vt:lpstr>
      <vt:lpstr>Family based association tests</vt:lpstr>
      <vt:lpstr>Association Analysis in family-based designs</vt:lpstr>
      <vt:lpstr>The trio design and TDT</vt:lpstr>
      <vt:lpstr>TDT (transmission disequilibrium test) </vt:lpstr>
      <vt:lpstr>PowerPoint Presentation</vt:lpstr>
      <vt:lpstr>TDT vs. case-control</vt:lpstr>
      <vt:lpstr>FBAT</vt:lpstr>
      <vt:lpstr>FBAT</vt:lpstr>
      <vt:lpstr>Power Comparison Family-based vs. Population-based Designs</vt:lpstr>
      <vt:lpstr>PowerPoint Presentation</vt:lpstr>
      <vt:lpstr>PowerPoint Presentation</vt:lpstr>
      <vt:lpstr>Power Calculations for Case-Control Designs</vt:lpstr>
      <vt:lpstr>PowerPoint Presentation</vt:lpstr>
      <vt:lpstr>Heritability</vt:lpstr>
      <vt:lpstr>GWAS results for Psychiatric traits</vt:lpstr>
      <vt:lpstr>Beyond GWAS: from GWAS signal to causal variant/gene</vt:lpstr>
      <vt:lpstr>PowerPoint Presentation</vt:lpstr>
      <vt:lpstr>Hierarchical Model</vt:lpstr>
    </vt:vector>
  </TitlesOfParts>
  <Company>Columbia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Statistical Issues in Microarray Data</dc:title>
  <dc:creator>Iuliana Ionita-Laza</dc:creator>
  <cp:lastModifiedBy>Iuliana Ionita-Laza</cp:lastModifiedBy>
  <cp:revision>203</cp:revision>
  <dcterms:created xsi:type="dcterms:W3CDTF">2014-01-23T22:21:19Z</dcterms:created>
  <dcterms:modified xsi:type="dcterms:W3CDTF">2015-07-07T09:07:14Z</dcterms:modified>
</cp:coreProperties>
</file>